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5" r:id="rId4"/>
    <p:sldId id="303" r:id="rId5"/>
    <p:sldId id="258" r:id="rId6"/>
    <p:sldId id="265" r:id="rId7"/>
    <p:sldId id="305" r:id="rId8"/>
    <p:sldId id="272" r:id="rId9"/>
    <p:sldId id="296" r:id="rId10"/>
    <p:sldId id="259" r:id="rId11"/>
    <p:sldId id="266" r:id="rId12"/>
    <p:sldId id="304" r:id="rId13"/>
    <p:sldId id="273" r:id="rId14"/>
    <p:sldId id="297" r:id="rId15"/>
    <p:sldId id="260" r:id="rId16"/>
    <p:sldId id="267" r:id="rId17"/>
    <p:sldId id="306" r:id="rId18"/>
    <p:sldId id="274" r:id="rId19"/>
    <p:sldId id="298" r:id="rId20"/>
    <p:sldId id="261" r:id="rId21"/>
    <p:sldId id="268" r:id="rId22"/>
    <p:sldId id="307" r:id="rId23"/>
    <p:sldId id="275" r:id="rId24"/>
    <p:sldId id="299" r:id="rId25"/>
    <p:sldId id="263" r:id="rId26"/>
    <p:sldId id="269" r:id="rId27"/>
    <p:sldId id="308" r:id="rId28"/>
    <p:sldId id="276" r:id="rId29"/>
    <p:sldId id="300" r:id="rId30"/>
    <p:sldId id="262" r:id="rId31"/>
    <p:sldId id="270" r:id="rId32"/>
    <p:sldId id="309" r:id="rId33"/>
    <p:sldId id="277" r:id="rId34"/>
    <p:sldId id="301" r:id="rId35"/>
    <p:sldId id="264" r:id="rId36"/>
    <p:sldId id="271" r:id="rId37"/>
    <p:sldId id="310" r:id="rId38"/>
    <p:sldId id="278" r:id="rId39"/>
    <p:sldId id="302" r:id="rId40"/>
    <p:sldId id="279" r:id="rId41"/>
    <p:sldId id="280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E6077E"/>
    <a:srgbClr val="E84D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h311\Dropbox\RVS\Shaping%20the%20Future%20May%202025\Org%20Matching%20(version%20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h311\Dropbox\RVS\Shaping%20the%20Future%20May%202025\Org%20Matching%20(version%20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h311\Dropbox\RVS\Shaping%20the%20Future%20May%202025\Org%20Matching%20(version%20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h311\Dropbox\RVS\Shaping%20the%20Future%20May%202025\Org%20Matching%20(version%201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h311\Dropbox\RVS\Shaping%20the%20Future%20May%202025\Org%20Matching%20(version%201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h311\Dropbox\RVS\Shaping%20the%20Future%20May%202025\Org%20Matching%20(version%201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h311\Dropbox\RVS\Shaping%20the%20Future%20May%202025\Org%20Matching%20(version%201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Overall Satisfaction,</a:t>
            </a:r>
            <a:r>
              <a:rPr lang="en-US" baseline="0"/>
              <a:t> Waves 1, 2 and 3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Overall!$H$1</c:f>
              <c:strCache>
                <c:ptCount val="1"/>
                <c:pt idx="0">
                  <c:v>A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Overall!$H$2:$H$4</c:f>
              <c:numCache>
                <c:formatCode>General</c:formatCode>
                <c:ptCount val="3"/>
                <c:pt idx="0">
                  <c:v>87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8E5-43AC-8AE4-5299261BD0CD}"/>
            </c:ext>
          </c:extLst>
        </c:ser>
        <c:ser>
          <c:idx val="1"/>
          <c:order val="1"/>
          <c:tx>
            <c:strRef>
              <c:f>Overall!$I$1</c:f>
              <c:strCache>
                <c:ptCount val="1"/>
                <c:pt idx="0">
                  <c:v>B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Overall!$I$2:$I$4</c:f>
              <c:numCache>
                <c:formatCode>General</c:formatCode>
                <c:ptCount val="3"/>
                <c:pt idx="0">
                  <c:v>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8E5-43AC-8AE4-5299261BD0CD}"/>
            </c:ext>
          </c:extLst>
        </c:ser>
        <c:ser>
          <c:idx val="2"/>
          <c:order val="2"/>
          <c:tx>
            <c:strRef>
              <c:f>Overall!$J$1</c:f>
              <c:strCache>
                <c:ptCount val="1"/>
                <c:pt idx="0">
                  <c:v>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Overall!$J$2:$J$4</c:f>
              <c:numCache>
                <c:formatCode>General</c:formatCode>
                <c:ptCount val="3"/>
                <c:pt idx="0">
                  <c:v>82</c:v>
                </c:pt>
                <c:pt idx="2">
                  <c:v>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48E5-43AC-8AE4-5299261BD0CD}"/>
            </c:ext>
          </c:extLst>
        </c:ser>
        <c:ser>
          <c:idx val="3"/>
          <c:order val="3"/>
          <c:tx>
            <c:strRef>
              <c:f>Overall!$K$1</c:f>
              <c:strCache>
                <c:ptCount val="1"/>
                <c:pt idx="0">
                  <c:v>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Overall!$K$2:$K$4</c:f>
              <c:numCache>
                <c:formatCode>General</c:formatCode>
                <c:ptCount val="3"/>
                <c:pt idx="0">
                  <c:v>83</c:v>
                </c:pt>
                <c:pt idx="2">
                  <c:v>87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48E5-43AC-8AE4-5299261BD0CD}"/>
            </c:ext>
          </c:extLst>
        </c:ser>
        <c:ser>
          <c:idx val="4"/>
          <c:order val="4"/>
          <c:tx>
            <c:strRef>
              <c:f>Overall!$L$1</c:f>
              <c:strCache>
                <c:ptCount val="1"/>
                <c:pt idx="0">
                  <c:v>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Overall!$L$2:$L$4</c:f>
              <c:numCache>
                <c:formatCode>General</c:formatCode>
                <c:ptCount val="3"/>
                <c:pt idx="0">
                  <c:v>92</c:v>
                </c:pt>
                <c:pt idx="2">
                  <c:v>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48E5-43AC-8AE4-5299261BD0CD}"/>
            </c:ext>
          </c:extLst>
        </c:ser>
        <c:ser>
          <c:idx val="5"/>
          <c:order val="5"/>
          <c:tx>
            <c:strRef>
              <c:f>Overall!$M$1</c:f>
              <c:strCache>
                <c:ptCount val="1"/>
                <c:pt idx="0">
                  <c:v>F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Overall!$M$2:$M$4</c:f>
              <c:numCache>
                <c:formatCode>General</c:formatCode>
                <c:ptCount val="3"/>
                <c:pt idx="0">
                  <c:v>96</c:v>
                </c:pt>
                <c:pt idx="2">
                  <c:v>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48E5-43AC-8AE4-5299261BD0CD}"/>
            </c:ext>
          </c:extLst>
        </c:ser>
        <c:ser>
          <c:idx val="6"/>
          <c:order val="6"/>
          <c:tx>
            <c:strRef>
              <c:f>Overall!$N$1</c:f>
              <c:strCache>
                <c:ptCount val="1"/>
                <c:pt idx="0">
                  <c:v>G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Overall!$N$2:$N$4</c:f>
              <c:numCache>
                <c:formatCode>General</c:formatCode>
                <c:ptCount val="3"/>
                <c:pt idx="0">
                  <c:v>73</c:v>
                </c:pt>
                <c:pt idx="1">
                  <c:v>94</c:v>
                </c:pt>
                <c:pt idx="2">
                  <c:v>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48E5-43AC-8AE4-5299261BD0CD}"/>
            </c:ext>
          </c:extLst>
        </c:ser>
        <c:ser>
          <c:idx val="7"/>
          <c:order val="7"/>
          <c:tx>
            <c:strRef>
              <c:f>Overall!$O$1</c:f>
              <c:strCache>
                <c:ptCount val="1"/>
                <c:pt idx="0">
                  <c:v>H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Overall!$O$2:$O$4</c:f>
              <c:numCache>
                <c:formatCode>General</c:formatCode>
                <c:ptCount val="3"/>
                <c:pt idx="0">
                  <c:v>79</c:v>
                </c:pt>
                <c:pt idx="1">
                  <c:v>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48E5-43AC-8AE4-5299261BD0CD}"/>
            </c:ext>
          </c:extLst>
        </c:ser>
        <c:ser>
          <c:idx val="8"/>
          <c:order val="8"/>
          <c:tx>
            <c:strRef>
              <c:f>Overall!$P$1</c:f>
              <c:strCache>
                <c:ptCount val="1"/>
                <c:pt idx="0">
                  <c:v>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Overall!$P$2:$P$4</c:f>
              <c:numCache>
                <c:formatCode>General</c:formatCode>
                <c:ptCount val="3"/>
                <c:pt idx="0">
                  <c:v>88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8E5-43AC-8AE4-5299261BD0CD}"/>
            </c:ext>
          </c:extLst>
        </c:ser>
        <c:ser>
          <c:idx val="9"/>
          <c:order val="9"/>
          <c:tx>
            <c:strRef>
              <c:f>Overall!$Q$1</c:f>
              <c:strCache>
                <c:ptCount val="1"/>
                <c:pt idx="0">
                  <c:v>J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Overall!$Q$2:$Q$4</c:f>
              <c:numCache>
                <c:formatCode>General</c:formatCode>
                <c:ptCount val="3"/>
                <c:pt idx="0">
                  <c:v>78</c:v>
                </c:pt>
                <c:pt idx="2">
                  <c:v>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48E5-43AC-8AE4-5299261BD0CD}"/>
            </c:ext>
          </c:extLst>
        </c:ser>
        <c:ser>
          <c:idx val="10"/>
          <c:order val="10"/>
          <c:tx>
            <c:strRef>
              <c:f>Overall!$R$1</c:f>
              <c:strCache>
                <c:ptCount val="1"/>
                <c:pt idx="0">
                  <c:v>M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Overall!$R$2:$R$4</c:f>
              <c:numCache>
                <c:formatCode>General</c:formatCode>
                <c:ptCount val="3"/>
                <c:pt idx="1">
                  <c:v>82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48E5-43AC-8AE4-5299261BD0CD}"/>
            </c:ext>
          </c:extLst>
        </c:ser>
        <c:ser>
          <c:idx val="11"/>
          <c:order val="11"/>
          <c:tx>
            <c:strRef>
              <c:f>Overall!$S$1</c:f>
              <c:strCache>
                <c:ptCount val="1"/>
                <c:pt idx="0">
                  <c:v>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Overall!$S$2:$S$4</c:f>
              <c:numCache>
                <c:formatCode>General</c:formatCode>
                <c:ptCount val="3"/>
                <c:pt idx="1">
                  <c:v>81</c:v>
                </c:pt>
                <c:pt idx="2">
                  <c:v>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48E5-43AC-8AE4-5299261BD0CD}"/>
            </c:ext>
          </c:extLst>
        </c:ser>
        <c:ser>
          <c:idx val="12"/>
          <c:order val="12"/>
          <c:tx>
            <c:strRef>
              <c:f>Overall!$T$1</c:f>
              <c:strCache>
                <c:ptCount val="1"/>
                <c:pt idx="0">
                  <c:v>O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Overall!$T$2:$T$4</c:f>
              <c:numCache>
                <c:formatCode>General</c:formatCode>
                <c:ptCount val="3"/>
                <c:pt idx="1">
                  <c:v>84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48E5-43AC-8AE4-5299261BD0CD}"/>
            </c:ext>
          </c:extLst>
        </c:ser>
        <c:ser>
          <c:idx val="13"/>
          <c:order val="13"/>
          <c:tx>
            <c:strRef>
              <c:f>Overall!$U$1</c:f>
              <c:strCache>
                <c:ptCount val="1"/>
                <c:pt idx="0">
                  <c:v>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Overall!$U$2:$U$4</c:f>
              <c:numCache>
                <c:formatCode>General</c:formatCode>
                <c:ptCount val="3"/>
                <c:pt idx="1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48E5-43AC-8AE4-5299261BD0CD}"/>
            </c:ext>
          </c:extLst>
        </c:ser>
        <c:ser>
          <c:idx val="14"/>
          <c:order val="14"/>
          <c:tx>
            <c:strRef>
              <c:f>Overall!$V$1</c:f>
              <c:strCache>
                <c:ptCount val="1"/>
                <c:pt idx="0">
                  <c:v>R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Overall!$V$2:$V$4</c:f>
              <c:numCache>
                <c:formatCode>General</c:formatCode>
                <c:ptCount val="3"/>
                <c:pt idx="2">
                  <c:v>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48E5-43AC-8AE4-5299261BD0CD}"/>
            </c:ext>
          </c:extLst>
        </c:ser>
        <c:ser>
          <c:idx val="15"/>
          <c:order val="15"/>
          <c:tx>
            <c:strRef>
              <c:f>Overall!$W$1</c:f>
              <c:strCache>
                <c:ptCount val="1"/>
                <c:pt idx="0">
                  <c:v>V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Overall!$W$2:$W$4</c:f>
              <c:numCache>
                <c:formatCode>General</c:formatCode>
                <c:ptCount val="3"/>
                <c:pt idx="2">
                  <c:v>82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48E5-43AC-8AE4-5299261BD0CD}"/>
            </c:ext>
          </c:extLst>
        </c:ser>
        <c:ser>
          <c:idx val="16"/>
          <c:order val="16"/>
          <c:tx>
            <c:strRef>
              <c:f>Overall!$X$1</c:f>
              <c:strCache>
                <c:ptCount val="1"/>
                <c:pt idx="0">
                  <c:v>X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Overall!$X$2:$X$4</c:f>
              <c:numCache>
                <c:formatCode>General</c:formatCode>
                <c:ptCount val="3"/>
                <c:pt idx="2">
                  <c:v>78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48E5-43AC-8AE4-5299261BD0CD}"/>
            </c:ext>
          </c:extLst>
        </c:ser>
        <c:ser>
          <c:idx val="17"/>
          <c:order val="17"/>
          <c:tx>
            <c:strRef>
              <c:f>Overall!$Y$1</c:f>
              <c:strCache>
                <c:ptCount val="1"/>
                <c:pt idx="0">
                  <c:v>Bechmark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Benchmark</c:name>
            <c:spPr>
              <a:ln w="19050" cap="rnd">
                <a:solidFill>
                  <a:schemeClr val="accent6">
                    <a:lumMod val="80000"/>
                    <a:lumOff val="20000"/>
                  </a:schemeClr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strRef>
              <c:f>Overall!$G$2:$G$4</c:f>
              <c:strCache>
                <c:ptCount val="3"/>
                <c:pt idx="0">
                  <c:v>Wave 1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Overall!$Y$2:$Y$4</c:f>
              <c:numCache>
                <c:formatCode>General</c:formatCode>
                <c:ptCount val="3"/>
                <c:pt idx="0">
                  <c:v>92</c:v>
                </c:pt>
                <c:pt idx="1">
                  <c:v>92</c:v>
                </c:pt>
                <c:pt idx="2">
                  <c:v>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49B-4B7C-B468-A1B49B483811}"/>
            </c:ext>
          </c:extLst>
        </c:ser>
        <c:dLbls>
          <c:dLblPos val="l"/>
          <c:showLegendKey val="0"/>
          <c:showVal val="1"/>
          <c:showCatName val="0"/>
          <c:showSerName val="0"/>
          <c:showPercent val="0"/>
          <c:showBubbleSize val="0"/>
        </c:dLbls>
        <c:axId val="695700992"/>
        <c:axId val="695697392"/>
      </c:scatterChart>
      <c:valAx>
        <c:axId val="695700992"/>
        <c:scaling>
          <c:orientation val="minMax"/>
          <c:max val="3.2"/>
          <c:min val="0.8"/>
        </c:scaling>
        <c:delete val="1"/>
        <c:axPos val="b"/>
        <c:majorTickMark val="none"/>
        <c:minorTickMark val="none"/>
        <c:tickLblPos val="nextTo"/>
        <c:crossAx val="695697392"/>
        <c:crosses val="autoZero"/>
        <c:crossBetween val="midCat"/>
      </c:valAx>
      <c:valAx>
        <c:axId val="695697392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700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1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Flexibility,</a:t>
            </a:r>
            <a:r>
              <a:rPr lang="en-US" baseline="0" dirty="0"/>
              <a:t> Waves 1, 2 and 3</a:t>
            </a:r>
            <a:endParaRPr lang="en-US" sz="1400" b="0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Flex!$H$1</c:f>
              <c:strCache>
                <c:ptCount val="1"/>
                <c:pt idx="0">
                  <c:v>A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Flex!$H$2:$H$4</c:f>
              <c:numCache>
                <c:formatCode>General</c:formatCode>
                <c:ptCount val="3"/>
                <c:pt idx="0">
                  <c:v>69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FB5-44F7-B49D-AE3E202B1D0A}"/>
            </c:ext>
          </c:extLst>
        </c:ser>
        <c:ser>
          <c:idx val="1"/>
          <c:order val="1"/>
          <c:tx>
            <c:strRef>
              <c:f>Flex!$I$1</c:f>
              <c:strCache>
                <c:ptCount val="1"/>
                <c:pt idx="0">
                  <c:v>B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Flex!$I$2:$I$4</c:f>
              <c:numCache>
                <c:formatCode>General</c:formatCode>
                <c:ptCount val="3"/>
                <c:pt idx="0">
                  <c:v>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FB5-44F7-B49D-AE3E202B1D0A}"/>
            </c:ext>
          </c:extLst>
        </c:ser>
        <c:ser>
          <c:idx val="2"/>
          <c:order val="2"/>
          <c:tx>
            <c:strRef>
              <c:f>Flex!$J$1</c:f>
              <c:strCache>
                <c:ptCount val="1"/>
                <c:pt idx="0">
                  <c:v>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Flex!$J$2:$J$4</c:f>
              <c:numCache>
                <c:formatCode>General</c:formatCode>
                <c:ptCount val="3"/>
                <c:pt idx="0">
                  <c:v>84</c:v>
                </c:pt>
                <c:pt idx="2">
                  <c:v>51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FB5-44F7-B49D-AE3E202B1D0A}"/>
            </c:ext>
          </c:extLst>
        </c:ser>
        <c:ser>
          <c:idx val="3"/>
          <c:order val="3"/>
          <c:tx>
            <c:strRef>
              <c:f>Flex!$K$1</c:f>
              <c:strCache>
                <c:ptCount val="1"/>
                <c:pt idx="0">
                  <c:v>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Flex!$K$2:$K$4</c:f>
              <c:numCache>
                <c:formatCode>General</c:formatCode>
                <c:ptCount val="3"/>
                <c:pt idx="0">
                  <c:v>88</c:v>
                </c:pt>
                <c:pt idx="2">
                  <c:v>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3FB5-44F7-B49D-AE3E202B1D0A}"/>
            </c:ext>
          </c:extLst>
        </c:ser>
        <c:ser>
          <c:idx val="4"/>
          <c:order val="4"/>
          <c:tx>
            <c:strRef>
              <c:f>Flex!$L$1</c:f>
              <c:strCache>
                <c:ptCount val="1"/>
                <c:pt idx="0">
                  <c:v>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Flex!$L$2:$L$4</c:f>
              <c:numCache>
                <c:formatCode>General</c:formatCode>
                <c:ptCount val="3"/>
                <c:pt idx="0">
                  <c:v>89</c:v>
                </c:pt>
                <c:pt idx="2">
                  <c:v>91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3FB5-44F7-B49D-AE3E202B1D0A}"/>
            </c:ext>
          </c:extLst>
        </c:ser>
        <c:ser>
          <c:idx val="5"/>
          <c:order val="5"/>
          <c:tx>
            <c:strRef>
              <c:f>Flex!$M$1</c:f>
              <c:strCache>
                <c:ptCount val="1"/>
                <c:pt idx="0">
                  <c:v>F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Flex!$M$2:$M$4</c:f>
              <c:numCache>
                <c:formatCode>General</c:formatCode>
                <c:ptCount val="3"/>
                <c:pt idx="0">
                  <c:v>91</c:v>
                </c:pt>
                <c:pt idx="2">
                  <c:v>82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3FB5-44F7-B49D-AE3E202B1D0A}"/>
            </c:ext>
          </c:extLst>
        </c:ser>
        <c:ser>
          <c:idx val="6"/>
          <c:order val="6"/>
          <c:tx>
            <c:strRef>
              <c:f>Flex!$N$1</c:f>
              <c:strCache>
                <c:ptCount val="1"/>
                <c:pt idx="0">
                  <c:v>G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Flex!$N$2:$N$4</c:f>
              <c:numCache>
                <c:formatCode>General</c:formatCode>
                <c:ptCount val="3"/>
                <c:pt idx="1">
                  <c:v>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3FB5-44F7-B49D-AE3E202B1D0A}"/>
            </c:ext>
          </c:extLst>
        </c:ser>
        <c:ser>
          <c:idx val="7"/>
          <c:order val="7"/>
          <c:tx>
            <c:strRef>
              <c:f>Flex!$O$1</c:f>
              <c:strCache>
                <c:ptCount val="1"/>
                <c:pt idx="0">
                  <c:v>H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Flex!$O$2:$O$4</c:f>
              <c:numCache>
                <c:formatCode>General</c:formatCode>
                <c:ptCount val="3"/>
                <c:pt idx="0">
                  <c:v>92</c:v>
                </c:pt>
                <c:pt idx="1">
                  <c:v>60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3FB5-44F7-B49D-AE3E202B1D0A}"/>
            </c:ext>
          </c:extLst>
        </c:ser>
        <c:ser>
          <c:idx val="8"/>
          <c:order val="8"/>
          <c:tx>
            <c:strRef>
              <c:f>Flex!$P$1</c:f>
              <c:strCache>
                <c:ptCount val="1"/>
                <c:pt idx="0">
                  <c:v>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Flex!$P$2:$P$4</c:f>
              <c:numCache>
                <c:formatCode>General</c:formatCode>
                <c:ptCount val="3"/>
                <c:pt idx="0">
                  <c:v>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FB5-44F7-B49D-AE3E202B1D0A}"/>
            </c:ext>
          </c:extLst>
        </c:ser>
        <c:ser>
          <c:idx val="9"/>
          <c:order val="9"/>
          <c:tx>
            <c:strRef>
              <c:f>Flex!$Q$1</c:f>
              <c:strCache>
                <c:ptCount val="1"/>
                <c:pt idx="0">
                  <c:v>J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Flex!$Q$2:$Q$4</c:f>
              <c:numCache>
                <c:formatCode>General</c:formatCode>
                <c:ptCount val="3"/>
                <c:pt idx="0">
                  <c:v>88</c:v>
                </c:pt>
                <c:pt idx="2">
                  <c:v>91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3FB5-44F7-B49D-AE3E202B1D0A}"/>
            </c:ext>
          </c:extLst>
        </c:ser>
        <c:ser>
          <c:idx val="10"/>
          <c:order val="10"/>
          <c:tx>
            <c:strRef>
              <c:f>Flex!$R$1</c:f>
              <c:strCache>
                <c:ptCount val="1"/>
                <c:pt idx="0">
                  <c:v>M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Flex!$R$2:$R$4</c:f>
              <c:numCache>
                <c:formatCode>General</c:formatCode>
                <c:ptCount val="3"/>
                <c:pt idx="1">
                  <c:v>100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3FB5-44F7-B49D-AE3E202B1D0A}"/>
            </c:ext>
          </c:extLst>
        </c:ser>
        <c:ser>
          <c:idx val="11"/>
          <c:order val="11"/>
          <c:tx>
            <c:strRef>
              <c:f>Flex!$S$1</c:f>
              <c:strCache>
                <c:ptCount val="1"/>
                <c:pt idx="0">
                  <c:v>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Flex!$S$2:$S$4</c:f>
              <c:numCache>
                <c:formatCode>General</c:formatCode>
                <c:ptCount val="3"/>
                <c:pt idx="1">
                  <c:v>81</c:v>
                </c:pt>
                <c:pt idx="2">
                  <c:v>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3FB5-44F7-B49D-AE3E202B1D0A}"/>
            </c:ext>
          </c:extLst>
        </c:ser>
        <c:ser>
          <c:idx val="12"/>
          <c:order val="12"/>
          <c:tx>
            <c:strRef>
              <c:f>Flex!$T$1</c:f>
              <c:strCache>
                <c:ptCount val="1"/>
                <c:pt idx="0">
                  <c:v>O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Flex!$T$2:$T$4</c:f>
              <c:numCache>
                <c:formatCode>General</c:formatCode>
                <c:ptCount val="3"/>
                <c:pt idx="1">
                  <c:v>80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3FB5-44F7-B49D-AE3E202B1D0A}"/>
            </c:ext>
          </c:extLst>
        </c:ser>
        <c:ser>
          <c:idx val="13"/>
          <c:order val="13"/>
          <c:tx>
            <c:strRef>
              <c:f>Flex!$U$1</c:f>
              <c:strCache>
                <c:ptCount val="1"/>
                <c:pt idx="0">
                  <c:v>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Flex!$U$2:$U$4</c:f>
              <c:numCache>
                <c:formatCode>General</c:formatCode>
                <c:ptCount val="3"/>
                <c:pt idx="1">
                  <c:v>61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3FB5-44F7-B49D-AE3E202B1D0A}"/>
            </c:ext>
          </c:extLst>
        </c:ser>
        <c:ser>
          <c:idx val="14"/>
          <c:order val="14"/>
          <c:tx>
            <c:strRef>
              <c:f>Flex!$V$1</c:f>
              <c:strCache>
                <c:ptCount val="1"/>
                <c:pt idx="0">
                  <c:v>R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Flex!$V$2:$V$4</c:f>
              <c:numCache>
                <c:formatCode>General</c:formatCode>
                <c:ptCount val="3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3FB5-44F7-B49D-AE3E202B1D0A}"/>
            </c:ext>
          </c:extLst>
        </c:ser>
        <c:ser>
          <c:idx val="15"/>
          <c:order val="15"/>
          <c:tx>
            <c:strRef>
              <c:f>Flex!$W$1</c:f>
              <c:strCache>
                <c:ptCount val="1"/>
                <c:pt idx="0">
                  <c:v>V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Flex!$W$2:$W$4</c:f>
              <c:numCache>
                <c:formatCode>General</c:formatCode>
                <c:ptCount val="3"/>
                <c:pt idx="2">
                  <c:v>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3FB5-44F7-B49D-AE3E202B1D0A}"/>
            </c:ext>
          </c:extLst>
        </c:ser>
        <c:ser>
          <c:idx val="16"/>
          <c:order val="16"/>
          <c:tx>
            <c:strRef>
              <c:f>Flex!$X$1</c:f>
              <c:strCache>
                <c:ptCount val="1"/>
                <c:pt idx="0">
                  <c:v>X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Flex!$X$2:$X$4</c:f>
              <c:numCache>
                <c:formatCode>General</c:formatCode>
                <c:ptCount val="3"/>
                <c:pt idx="2">
                  <c:v>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3FB5-44F7-B49D-AE3E202B1D0A}"/>
            </c:ext>
          </c:extLst>
        </c:ser>
        <c:ser>
          <c:idx val="17"/>
          <c:order val="17"/>
          <c:tx>
            <c:strRef>
              <c:f>Flex!$Y$1</c:f>
              <c:strCache>
                <c:ptCount val="1"/>
                <c:pt idx="0">
                  <c:v>Benchmark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Benchmark</c:name>
            <c:spPr>
              <a:ln w="19050" cap="rnd">
                <a:solidFill>
                  <a:schemeClr val="accent6">
                    <a:lumMod val="80000"/>
                    <a:lumOff val="20000"/>
                  </a:schemeClr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strRef>
              <c:f>Flex!$G$2:$G$4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Flex!$Y$2:$Y$4</c:f>
              <c:numCache>
                <c:formatCode>General</c:formatCode>
                <c:ptCount val="3"/>
                <c:pt idx="0">
                  <c:v>85</c:v>
                </c:pt>
                <c:pt idx="1">
                  <c:v>85</c:v>
                </c:pt>
                <c:pt idx="2">
                  <c:v>85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37C-407A-9267-0D0A9124F4BF}"/>
            </c:ext>
          </c:extLst>
        </c:ser>
        <c:dLbls>
          <c:dLblPos val="l"/>
          <c:showLegendKey val="0"/>
          <c:showVal val="1"/>
          <c:showCatName val="0"/>
          <c:showSerName val="0"/>
          <c:showPercent val="0"/>
          <c:showBubbleSize val="0"/>
        </c:dLbls>
        <c:axId val="695700992"/>
        <c:axId val="695697392"/>
      </c:scatterChart>
      <c:valAx>
        <c:axId val="695700992"/>
        <c:scaling>
          <c:orientation val="minMax"/>
          <c:max val="3.2"/>
          <c:min val="0.8"/>
        </c:scaling>
        <c:delete val="1"/>
        <c:axPos val="b"/>
        <c:numFmt formatCode="General" sourceLinked="1"/>
        <c:majorTickMark val="none"/>
        <c:minorTickMark val="none"/>
        <c:tickLblPos val="nextTo"/>
        <c:crossAx val="695697392"/>
        <c:crosses val="autoZero"/>
        <c:crossBetween val="midCat"/>
      </c:valAx>
      <c:valAx>
        <c:axId val="695697392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700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1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Feeling Listened To,</a:t>
            </a:r>
            <a:r>
              <a:rPr lang="en-US" baseline="0"/>
              <a:t> Waves 1, 2 and 3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Listened!$H$1</c:f>
              <c:strCache>
                <c:ptCount val="1"/>
                <c:pt idx="0">
                  <c:v>A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Listened!$H$2:$H$4</c:f>
              <c:numCache>
                <c:formatCode>General</c:formatCode>
                <c:ptCount val="3"/>
                <c:pt idx="0">
                  <c:v>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CA2-40E6-BC3D-B3804D819442}"/>
            </c:ext>
          </c:extLst>
        </c:ser>
        <c:ser>
          <c:idx val="1"/>
          <c:order val="1"/>
          <c:tx>
            <c:strRef>
              <c:f>Listened!$I$1</c:f>
              <c:strCache>
                <c:ptCount val="1"/>
                <c:pt idx="0">
                  <c:v>B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Listened!$I$2:$I$4</c:f>
              <c:numCache>
                <c:formatCode>General</c:formatCode>
                <c:ptCount val="3"/>
                <c:pt idx="0">
                  <c:v>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CA2-40E6-BC3D-B3804D819442}"/>
            </c:ext>
          </c:extLst>
        </c:ser>
        <c:ser>
          <c:idx val="2"/>
          <c:order val="2"/>
          <c:tx>
            <c:strRef>
              <c:f>Listened!$J$1</c:f>
              <c:strCache>
                <c:ptCount val="1"/>
                <c:pt idx="0">
                  <c:v>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Listened!$J$2:$J$4</c:f>
              <c:numCache>
                <c:formatCode>General</c:formatCode>
                <c:ptCount val="3"/>
                <c:pt idx="0">
                  <c:v>95</c:v>
                </c:pt>
                <c:pt idx="2">
                  <c:v>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CA2-40E6-BC3D-B3804D819442}"/>
            </c:ext>
          </c:extLst>
        </c:ser>
        <c:ser>
          <c:idx val="3"/>
          <c:order val="3"/>
          <c:tx>
            <c:strRef>
              <c:f>Listened!$K$1</c:f>
              <c:strCache>
                <c:ptCount val="1"/>
                <c:pt idx="0">
                  <c:v>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Listened!$K$2:$K$4</c:f>
              <c:numCache>
                <c:formatCode>General</c:formatCode>
                <c:ptCount val="3"/>
                <c:pt idx="0">
                  <c:v>94</c:v>
                </c:pt>
                <c:pt idx="2">
                  <c:v>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CA2-40E6-BC3D-B3804D819442}"/>
            </c:ext>
          </c:extLst>
        </c:ser>
        <c:ser>
          <c:idx val="4"/>
          <c:order val="4"/>
          <c:tx>
            <c:strRef>
              <c:f>Listened!$L$1</c:f>
              <c:strCache>
                <c:ptCount val="1"/>
                <c:pt idx="0">
                  <c:v>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Listened!$L$2:$L$4</c:f>
              <c:numCache>
                <c:formatCode>General</c:formatCode>
                <c:ptCount val="3"/>
                <c:pt idx="0">
                  <c:v>91</c:v>
                </c:pt>
                <c:pt idx="2">
                  <c:v>89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1CA2-40E6-BC3D-B3804D819442}"/>
            </c:ext>
          </c:extLst>
        </c:ser>
        <c:ser>
          <c:idx val="5"/>
          <c:order val="5"/>
          <c:tx>
            <c:strRef>
              <c:f>Listened!$M$1</c:f>
              <c:strCache>
                <c:ptCount val="1"/>
                <c:pt idx="0">
                  <c:v>F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Listened!$M$2:$M$4</c:f>
              <c:numCache>
                <c:formatCode>General</c:formatCode>
                <c:ptCount val="3"/>
                <c:pt idx="0">
                  <c:v>81</c:v>
                </c:pt>
                <c:pt idx="2">
                  <c:v>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1CA2-40E6-BC3D-B3804D819442}"/>
            </c:ext>
          </c:extLst>
        </c:ser>
        <c:ser>
          <c:idx val="6"/>
          <c:order val="6"/>
          <c:tx>
            <c:strRef>
              <c:f>Listened!$N$1</c:f>
              <c:strCache>
                <c:ptCount val="1"/>
                <c:pt idx="0">
                  <c:v>G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Listened!$N$2:$N$4</c:f>
              <c:numCache>
                <c:formatCode>General</c:formatCode>
                <c:ptCount val="3"/>
                <c:pt idx="0">
                  <c:v>90</c:v>
                </c:pt>
                <c:pt idx="1">
                  <c:v>99</c:v>
                </c:pt>
                <c:pt idx="2">
                  <c:v>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1CA2-40E6-BC3D-B3804D819442}"/>
            </c:ext>
          </c:extLst>
        </c:ser>
        <c:ser>
          <c:idx val="7"/>
          <c:order val="7"/>
          <c:tx>
            <c:strRef>
              <c:f>Listened!$O$1</c:f>
              <c:strCache>
                <c:ptCount val="1"/>
                <c:pt idx="0">
                  <c:v>H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Listened!$O$2:$O$4</c:f>
              <c:numCache>
                <c:formatCode>General</c:formatCode>
                <c:ptCount val="3"/>
                <c:pt idx="0">
                  <c:v>78</c:v>
                </c:pt>
                <c:pt idx="1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1CA2-40E6-BC3D-B3804D819442}"/>
            </c:ext>
          </c:extLst>
        </c:ser>
        <c:ser>
          <c:idx val="8"/>
          <c:order val="8"/>
          <c:tx>
            <c:strRef>
              <c:f>Listened!$P$1</c:f>
              <c:strCache>
                <c:ptCount val="1"/>
                <c:pt idx="0">
                  <c:v>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Listened!$P$2:$P$4</c:f>
              <c:numCache>
                <c:formatCode>General</c:formatCode>
                <c:ptCount val="3"/>
                <c:pt idx="0">
                  <c:v>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1CA2-40E6-BC3D-B3804D819442}"/>
            </c:ext>
          </c:extLst>
        </c:ser>
        <c:ser>
          <c:idx val="9"/>
          <c:order val="9"/>
          <c:tx>
            <c:strRef>
              <c:f>Listened!$Q$1</c:f>
              <c:strCache>
                <c:ptCount val="1"/>
                <c:pt idx="0">
                  <c:v>J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Listened!$Q$2:$Q$4</c:f>
              <c:numCache>
                <c:formatCode>General</c:formatCode>
                <c:ptCount val="3"/>
                <c:pt idx="0">
                  <c:v>86</c:v>
                </c:pt>
                <c:pt idx="2">
                  <c:v>89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1CA2-40E6-BC3D-B3804D819442}"/>
            </c:ext>
          </c:extLst>
        </c:ser>
        <c:ser>
          <c:idx val="10"/>
          <c:order val="10"/>
          <c:tx>
            <c:strRef>
              <c:f>Listened!$R$1</c:f>
              <c:strCache>
                <c:ptCount val="1"/>
                <c:pt idx="0">
                  <c:v>M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Listened!$R$2:$R$4</c:f>
              <c:numCache>
                <c:formatCode>General</c:formatCode>
                <c:ptCount val="3"/>
                <c:pt idx="1">
                  <c:v>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1CA2-40E6-BC3D-B3804D819442}"/>
            </c:ext>
          </c:extLst>
        </c:ser>
        <c:ser>
          <c:idx val="11"/>
          <c:order val="11"/>
          <c:tx>
            <c:strRef>
              <c:f>Listened!$S$1</c:f>
              <c:strCache>
                <c:ptCount val="1"/>
                <c:pt idx="0">
                  <c:v>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Listened!$S$2:$S$4</c:f>
              <c:numCache>
                <c:formatCode>General</c:formatCode>
                <c:ptCount val="3"/>
                <c:pt idx="1">
                  <c:v>84</c:v>
                </c:pt>
                <c:pt idx="2">
                  <c:v>88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1CA2-40E6-BC3D-B3804D819442}"/>
            </c:ext>
          </c:extLst>
        </c:ser>
        <c:ser>
          <c:idx val="12"/>
          <c:order val="12"/>
          <c:tx>
            <c:strRef>
              <c:f>Listened!$T$1</c:f>
              <c:strCache>
                <c:ptCount val="1"/>
                <c:pt idx="0">
                  <c:v>O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Listened!$T$2:$T$4</c:f>
              <c:numCache>
                <c:formatCode>General</c:formatCode>
                <c:ptCount val="3"/>
                <c:pt idx="1">
                  <c:v>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1CA2-40E6-BC3D-B3804D819442}"/>
            </c:ext>
          </c:extLst>
        </c:ser>
        <c:ser>
          <c:idx val="13"/>
          <c:order val="13"/>
          <c:tx>
            <c:strRef>
              <c:f>Listened!$U$1</c:f>
              <c:strCache>
                <c:ptCount val="1"/>
                <c:pt idx="0">
                  <c:v>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Listened!$U$2:$U$4</c:f>
              <c:numCache>
                <c:formatCode>General</c:formatCode>
                <c:ptCount val="3"/>
                <c:pt idx="1">
                  <c:v>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1CA2-40E6-BC3D-B3804D819442}"/>
            </c:ext>
          </c:extLst>
        </c:ser>
        <c:ser>
          <c:idx val="14"/>
          <c:order val="14"/>
          <c:tx>
            <c:strRef>
              <c:f>Listened!$V$1</c:f>
              <c:strCache>
                <c:ptCount val="1"/>
                <c:pt idx="0">
                  <c:v>R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Listened!$V$2:$V$4</c:f>
              <c:numCache>
                <c:formatCode>General</c:formatCode>
                <c:ptCount val="3"/>
                <c:pt idx="2">
                  <c:v>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1CA2-40E6-BC3D-B3804D819442}"/>
            </c:ext>
          </c:extLst>
        </c:ser>
        <c:ser>
          <c:idx val="15"/>
          <c:order val="15"/>
          <c:tx>
            <c:strRef>
              <c:f>Listened!$W$1</c:f>
              <c:strCache>
                <c:ptCount val="1"/>
                <c:pt idx="0">
                  <c:v>V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Listened!$W$2:$W$4</c:f>
              <c:numCache>
                <c:formatCode>General</c:formatCode>
                <c:ptCount val="3"/>
                <c:pt idx="2">
                  <c:v>87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1CA2-40E6-BC3D-B3804D819442}"/>
            </c:ext>
          </c:extLst>
        </c:ser>
        <c:ser>
          <c:idx val="16"/>
          <c:order val="16"/>
          <c:tx>
            <c:strRef>
              <c:f>Listened!$X$1</c:f>
              <c:strCache>
                <c:ptCount val="1"/>
                <c:pt idx="0">
                  <c:v>X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Listened!$X$2:$X$4</c:f>
              <c:numCache>
                <c:formatCode>General</c:formatCode>
                <c:ptCount val="3"/>
                <c:pt idx="2">
                  <c:v>85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1CA2-40E6-BC3D-B3804D819442}"/>
            </c:ext>
          </c:extLst>
        </c:ser>
        <c:ser>
          <c:idx val="17"/>
          <c:order val="17"/>
          <c:tx>
            <c:strRef>
              <c:f>Listened!$Y$1</c:f>
              <c:strCache>
                <c:ptCount val="1"/>
                <c:pt idx="0">
                  <c:v>Benchmark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Benchmark</c:name>
            <c:spPr>
              <a:ln w="19050" cap="rnd">
                <a:solidFill>
                  <a:schemeClr val="accent6">
                    <a:lumMod val="80000"/>
                    <a:lumOff val="20000"/>
                  </a:schemeClr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strRef>
              <c:f>Listened!$G$2:$G$4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Listened!$Y$2:$Y$4</c:f>
              <c:numCache>
                <c:formatCode>General</c:formatCode>
                <c:ptCount val="3"/>
                <c:pt idx="0">
                  <c:v>83</c:v>
                </c:pt>
                <c:pt idx="1">
                  <c:v>83</c:v>
                </c:pt>
                <c:pt idx="2">
                  <c:v>83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420-4775-BFF2-AE8067C7B80C}"/>
            </c:ext>
          </c:extLst>
        </c:ser>
        <c:dLbls>
          <c:dLblPos val="l"/>
          <c:showLegendKey val="0"/>
          <c:showVal val="1"/>
          <c:showCatName val="0"/>
          <c:showSerName val="0"/>
          <c:showPercent val="0"/>
          <c:showBubbleSize val="0"/>
        </c:dLbls>
        <c:axId val="695700992"/>
        <c:axId val="695697392"/>
      </c:scatterChart>
      <c:valAx>
        <c:axId val="695700992"/>
        <c:scaling>
          <c:orientation val="minMax"/>
          <c:max val="3.2"/>
          <c:min val="0.8"/>
        </c:scaling>
        <c:delete val="1"/>
        <c:axPos val="b"/>
        <c:numFmt formatCode="General" sourceLinked="1"/>
        <c:majorTickMark val="none"/>
        <c:minorTickMark val="none"/>
        <c:tickLblPos val="nextTo"/>
        <c:crossAx val="695697392"/>
        <c:crosses val="autoZero"/>
        <c:crossBetween val="midCat"/>
      </c:valAx>
      <c:valAx>
        <c:axId val="695697392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700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1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Training,</a:t>
            </a:r>
            <a:r>
              <a:rPr lang="en-US" baseline="0"/>
              <a:t> Waves 1, 2 and 3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Training!$H$1</c:f>
              <c:strCache>
                <c:ptCount val="1"/>
                <c:pt idx="0">
                  <c:v>A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Training!$H$2:$H$4</c:f>
              <c:numCache>
                <c:formatCode>General</c:formatCode>
                <c:ptCount val="3"/>
                <c:pt idx="0">
                  <c:v>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275-40B8-B243-A17DB2069C32}"/>
            </c:ext>
          </c:extLst>
        </c:ser>
        <c:ser>
          <c:idx val="1"/>
          <c:order val="1"/>
          <c:tx>
            <c:strRef>
              <c:f>Training!$I$1</c:f>
              <c:strCache>
                <c:ptCount val="1"/>
                <c:pt idx="0">
                  <c:v>B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Training!$I$2:$I$4</c:f>
              <c:numCache>
                <c:formatCode>General</c:formatCode>
                <c:ptCount val="3"/>
                <c:pt idx="0">
                  <c:v>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275-40B8-B243-A17DB2069C32}"/>
            </c:ext>
          </c:extLst>
        </c:ser>
        <c:ser>
          <c:idx val="2"/>
          <c:order val="2"/>
          <c:tx>
            <c:strRef>
              <c:f>Training!$J$1</c:f>
              <c:strCache>
                <c:ptCount val="1"/>
                <c:pt idx="0">
                  <c:v>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Training!$J$2:$J$4</c:f>
              <c:numCache>
                <c:formatCode>General</c:formatCode>
                <c:ptCount val="3"/>
                <c:pt idx="0">
                  <c:v>82</c:v>
                </c:pt>
                <c:pt idx="2">
                  <c:v>78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275-40B8-B243-A17DB2069C32}"/>
            </c:ext>
          </c:extLst>
        </c:ser>
        <c:ser>
          <c:idx val="3"/>
          <c:order val="3"/>
          <c:tx>
            <c:strRef>
              <c:f>Training!$K$1</c:f>
              <c:strCache>
                <c:ptCount val="1"/>
                <c:pt idx="0">
                  <c:v>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Training!$K$2:$K$4</c:f>
              <c:numCache>
                <c:formatCode>General</c:formatCode>
                <c:ptCount val="3"/>
                <c:pt idx="0">
                  <c:v>79</c:v>
                </c:pt>
                <c:pt idx="2">
                  <c:v>87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3275-40B8-B243-A17DB2069C32}"/>
            </c:ext>
          </c:extLst>
        </c:ser>
        <c:ser>
          <c:idx val="4"/>
          <c:order val="4"/>
          <c:tx>
            <c:strRef>
              <c:f>Training!$L$1</c:f>
              <c:strCache>
                <c:ptCount val="1"/>
                <c:pt idx="0">
                  <c:v>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Training!$L$2:$L$4</c:f>
              <c:numCache>
                <c:formatCode>General</c:formatCode>
                <c:ptCount val="3"/>
                <c:pt idx="0">
                  <c:v>78</c:v>
                </c:pt>
                <c:pt idx="2">
                  <c:v>82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3275-40B8-B243-A17DB2069C32}"/>
            </c:ext>
          </c:extLst>
        </c:ser>
        <c:ser>
          <c:idx val="5"/>
          <c:order val="5"/>
          <c:tx>
            <c:strRef>
              <c:f>Training!$M$1</c:f>
              <c:strCache>
                <c:ptCount val="1"/>
                <c:pt idx="0">
                  <c:v>F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Training!$M$2:$M$4</c:f>
              <c:numCache>
                <c:formatCode>General</c:formatCode>
                <c:ptCount val="3"/>
                <c:pt idx="0">
                  <c:v>79</c:v>
                </c:pt>
                <c:pt idx="2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3275-40B8-B243-A17DB2069C32}"/>
            </c:ext>
          </c:extLst>
        </c:ser>
        <c:ser>
          <c:idx val="6"/>
          <c:order val="6"/>
          <c:tx>
            <c:strRef>
              <c:f>Training!$N$1</c:f>
              <c:strCache>
                <c:ptCount val="1"/>
                <c:pt idx="0">
                  <c:v>G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Training!$N$2:$N$4</c:f>
              <c:numCache>
                <c:formatCode>General</c:formatCode>
                <c:ptCount val="3"/>
                <c:pt idx="0">
                  <c:v>76</c:v>
                </c:pt>
                <c:pt idx="2">
                  <c:v>88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3275-40B8-B243-A17DB2069C32}"/>
            </c:ext>
          </c:extLst>
        </c:ser>
        <c:ser>
          <c:idx val="7"/>
          <c:order val="7"/>
          <c:tx>
            <c:strRef>
              <c:f>Training!$O$1</c:f>
              <c:strCache>
                <c:ptCount val="1"/>
                <c:pt idx="0">
                  <c:v>H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Training!$O$2:$O$4</c:f>
              <c:numCache>
                <c:formatCode>General</c:formatCode>
                <c:ptCount val="3"/>
                <c:pt idx="0">
                  <c:v>87</c:v>
                </c:pt>
                <c:pt idx="1">
                  <c:v>87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3275-40B8-B243-A17DB2069C32}"/>
            </c:ext>
          </c:extLst>
        </c:ser>
        <c:ser>
          <c:idx val="8"/>
          <c:order val="8"/>
          <c:tx>
            <c:strRef>
              <c:f>Training!$P$1</c:f>
              <c:strCache>
                <c:ptCount val="1"/>
                <c:pt idx="0">
                  <c:v>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Training!$P$2:$P$4</c:f>
              <c:numCache>
                <c:formatCode>General</c:formatCode>
                <c:ptCount val="3"/>
                <c:pt idx="0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275-40B8-B243-A17DB2069C32}"/>
            </c:ext>
          </c:extLst>
        </c:ser>
        <c:ser>
          <c:idx val="9"/>
          <c:order val="9"/>
          <c:tx>
            <c:strRef>
              <c:f>Training!$Q$1</c:f>
              <c:strCache>
                <c:ptCount val="1"/>
                <c:pt idx="0">
                  <c:v>J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Training!$Q$2:$Q$4</c:f>
              <c:numCache>
                <c:formatCode>General</c:formatCode>
                <c:ptCount val="3"/>
                <c:pt idx="0">
                  <c:v>72</c:v>
                </c:pt>
                <c:pt idx="2">
                  <c:v>78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3275-40B8-B243-A17DB2069C32}"/>
            </c:ext>
          </c:extLst>
        </c:ser>
        <c:ser>
          <c:idx val="10"/>
          <c:order val="10"/>
          <c:tx>
            <c:strRef>
              <c:f>Training!$R$1</c:f>
              <c:strCache>
                <c:ptCount val="1"/>
                <c:pt idx="0">
                  <c:v>M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Training!$R$2:$R$4</c:f>
              <c:numCache>
                <c:formatCode>General</c:formatCode>
                <c:ptCount val="3"/>
                <c:pt idx="1">
                  <c:v>82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3275-40B8-B243-A17DB2069C32}"/>
            </c:ext>
          </c:extLst>
        </c:ser>
        <c:ser>
          <c:idx val="11"/>
          <c:order val="11"/>
          <c:tx>
            <c:strRef>
              <c:f>Training!$S$1</c:f>
              <c:strCache>
                <c:ptCount val="1"/>
                <c:pt idx="0">
                  <c:v>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Training!$S$2:$S$4</c:f>
              <c:numCache>
                <c:formatCode>General</c:formatCode>
                <c:ptCount val="3"/>
                <c:pt idx="1">
                  <c:v>83</c:v>
                </c:pt>
                <c:pt idx="2">
                  <c:v>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3275-40B8-B243-A17DB2069C32}"/>
            </c:ext>
          </c:extLst>
        </c:ser>
        <c:ser>
          <c:idx val="12"/>
          <c:order val="12"/>
          <c:tx>
            <c:strRef>
              <c:f>Training!$T$1</c:f>
              <c:strCache>
                <c:ptCount val="1"/>
                <c:pt idx="0">
                  <c:v>O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Training!$T$2:$T$4</c:f>
              <c:numCache>
                <c:formatCode>General</c:formatCode>
                <c:ptCount val="3"/>
                <c:pt idx="1">
                  <c:v>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3275-40B8-B243-A17DB2069C32}"/>
            </c:ext>
          </c:extLst>
        </c:ser>
        <c:ser>
          <c:idx val="13"/>
          <c:order val="13"/>
          <c:tx>
            <c:strRef>
              <c:f>Training!$U$1</c:f>
              <c:strCache>
                <c:ptCount val="1"/>
                <c:pt idx="0">
                  <c:v>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Training!$U$2:$U$4</c:f>
              <c:numCache>
                <c:formatCode>General</c:formatCode>
                <c:ptCount val="3"/>
                <c:pt idx="1">
                  <c:v>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3275-40B8-B243-A17DB2069C32}"/>
            </c:ext>
          </c:extLst>
        </c:ser>
        <c:ser>
          <c:idx val="14"/>
          <c:order val="14"/>
          <c:tx>
            <c:strRef>
              <c:f>Training!$V$1</c:f>
              <c:strCache>
                <c:ptCount val="1"/>
                <c:pt idx="0">
                  <c:v>R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Training!$V$2:$V$4</c:f>
              <c:numCache>
                <c:formatCode>General</c:formatCode>
                <c:ptCount val="3"/>
                <c:pt idx="2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3275-40B8-B243-A17DB2069C32}"/>
            </c:ext>
          </c:extLst>
        </c:ser>
        <c:ser>
          <c:idx val="15"/>
          <c:order val="15"/>
          <c:tx>
            <c:strRef>
              <c:f>Training!$W$1</c:f>
              <c:strCache>
                <c:ptCount val="1"/>
                <c:pt idx="0">
                  <c:v>V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Training!$W$2:$W$4</c:f>
              <c:numCache>
                <c:formatCode>General</c:formatCode>
                <c:ptCount val="3"/>
                <c:pt idx="2">
                  <c:v>84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3275-40B8-B243-A17DB2069C32}"/>
            </c:ext>
          </c:extLst>
        </c:ser>
        <c:ser>
          <c:idx val="16"/>
          <c:order val="16"/>
          <c:tx>
            <c:strRef>
              <c:f>Training!$X$1</c:f>
              <c:strCache>
                <c:ptCount val="1"/>
                <c:pt idx="0">
                  <c:v>X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Training!$X$2:$X$4</c:f>
              <c:numCache>
                <c:formatCode>General</c:formatCode>
                <c:ptCount val="3"/>
                <c:pt idx="2">
                  <c:v>63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3275-40B8-B243-A17DB2069C32}"/>
            </c:ext>
          </c:extLst>
        </c:ser>
        <c:ser>
          <c:idx val="17"/>
          <c:order val="17"/>
          <c:tx>
            <c:strRef>
              <c:f>Training!$Y$1</c:f>
              <c:strCache>
                <c:ptCount val="1"/>
                <c:pt idx="0">
                  <c:v>Benchmark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Benchmark</c:name>
            <c:spPr>
              <a:ln w="19050" cap="rnd">
                <a:solidFill>
                  <a:schemeClr val="accent6">
                    <a:lumMod val="80000"/>
                    <a:lumOff val="20000"/>
                  </a:schemeClr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strRef>
              <c:f>Training!$G$2:$G$4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Training!$Y$2:$Y$4</c:f>
              <c:numCache>
                <c:formatCode>General</c:formatCode>
                <c:ptCount val="3"/>
                <c:pt idx="0">
                  <c:v>77</c:v>
                </c:pt>
                <c:pt idx="1">
                  <c:v>77</c:v>
                </c:pt>
                <c:pt idx="2">
                  <c:v>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2EC-4BAB-80C7-F55B5834ACEF}"/>
            </c:ext>
          </c:extLst>
        </c:ser>
        <c:dLbls>
          <c:dLblPos val="l"/>
          <c:showLegendKey val="0"/>
          <c:showVal val="1"/>
          <c:showCatName val="0"/>
          <c:showSerName val="0"/>
          <c:showPercent val="0"/>
          <c:showBubbleSize val="0"/>
        </c:dLbls>
        <c:axId val="695700992"/>
        <c:axId val="695697392"/>
      </c:scatterChart>
      <c:valAx>
        <c:axId val="695700992"/>
        <c:scaling>
          <c:orientation val="minMax"/>
          <c:max val="3.2"/>
          <c:min val="0.8"/>
        </c:scaling>
        <c:delete val="1"/>
        <c:axPos val="b"/>
        <c:numFmt formatCode="General" sourceLinked="1"/>
        <c:majorTickMark val="none"/>
        <c:minorTickMark val="none"/>
        <c:tickLblPos val="nextTo"/>
        <c:crossAx val="695697392"/>
        <c:crosses val="autoZero"/>
        <c:crossBetween val="midCat"/>
      </c:valAx>
      <c:valAx>
        <c:axId val="695697392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700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1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Skills and Knowledge,</a:t>
            </a:r>
            <a:r>
              <a:rPr lang="en-US" baseline="0"/>
              <a:t> Waves 1, 2 and 3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Skills!$H$1</c:f>
              <c:strCache>
                <c:ptCount val="1"/>
                <c:pt idx="0">
                  <c:v>A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Skills!$H$2:$H$4</c:f>
              <c:numCache>
                <c:formatCode>General</c:formatCode>
                <c:ptCount val="3"/>
                <c:pt idx="0">
                  <c:v>52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513-482A-86EA-42C73A9B5939}"/>
            </c:ext>
          </c:extLst>
        </c:ser>
        <c:ser>
          <c:idx val="1"/>
          <c:order val="1"/>
          <c:tx>
            <c:strRef>
              <c:f>Skills!$I$1</c:f>
              <c:strCache>
                <c:ptCount val="1"/>
                <c:pt idx="0">
                  <c:v>B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Skills!$I$2:$I$4</c:f>
              <c:numCache>
                <c:formatCode>General</c:formatCode>
                <c:ptCount val="3"/>
                <c:pt idx="0">
                  <c:v>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513-482A-86EA-42C73A9B5939}"/>
            </c:ext>
          </c:extLst>
        </c:ser>
        <c:ser>
          <c:idx val="2"/>
          <c:order val="2"/>
          <c:tx>
            <c:strRef>
              <c:f>Skills!$J$1</c:f>
              <c:strCache>
                <c:ptCount val="1"/>
                <c:pt idx="0">
                  <c:v>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Skills!$J$2:$J$4</c:f>
              <c:numCache>
                <c:formatCode>General</c:formatCode>
                <c:ptCount val="3"/>
                <c:pt idx="0">
                  <c:v>63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513-482A-86EA-42C73A9B5939}"/>
            </c:ext>
          </c:extLst>
        </c:ser>
        <c:ser>
          <c:idx val="3"/>
          <c:order val="3"/>
          <c:tx>
            <c:strRef>
              <c:f>Skills!$K$1</c:f>
              <c:strCache>
                <c:ptCount val="1"/>
                <c:pt idx="0">
                  <c:v>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Skills!$K$2:$K$4</c:f>
              <c:numCache>
                <c:formatCode>General</c:formatCode>
                <c:ptCount val="3"/>
                <c:pt idx="0">
                  <c:v>71</c:v>
                </c:pt>
                <c:pt idx="2">
                  <c:v>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B513-482A-86EA-42C73A9B5939}"/>
            </c:ext>
          </c:extLst>
        </c:ser>
        <c:ser>
          <c:idx val="4"/>
          <c:order val="4"/>
          <c:tx>
            <c:strRef>
              <c:f>Skills!$L$1</c:f>
              <c:strCache>
                <c:ptCount val="1"/>
                <c:pt idx="0">
                  <c:v>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Skills!$L$2:$L$4</c:f>
              <c:numCache>
                <c:formatCode>General</c:formatCode>
                <c:ptCount val="3"/>
                <c:pt idx="0">
                  <c:v>78</c:v>
                </c:pt>
                <c:pt idx="2">
                  <c:v>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B513-482A-86EA-42C73A9B5939}"/>
            </c:ext>
          </c:extLst>
        </c:ser>
        <c:ser>
          <c:idx val="5"/>
          <c:order val="5"/>
          <c:tx>
            <c:strRef>
              <c:f>Skills!$M$1</c:f>
              <c:strCache>
                <c:ptCount val="1"/>
                <c:pt idx="0">
                  <c:v>F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Skills!$M$2:$M$4</c:f>
              <c:numCache>
                <c:formatCode>General</c:formatCode>
                <c:ptCount val="3"/>
                <c:pt idx="0">
                  <c:v>77</c:v>
                </c:pt>
                <c:pt idx="2">
                  <c:v>68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B513-482A-86EA-42C73A9B5939}"/>
            </c:ext>
          </c:extLst>
        </c:ser>
        <c:ser>
          <c:idx val="6"/>
          <c:order val="6"/>
          <c:tx>
            <c:strRef>
              <c:f>Skills!$N$1</c:f>
              <c:strCache>
                <c:ptCount val="1"/>
                <c:pt idx="0">
                  <c:v>G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Skills!$N$2:$N$4</c:f>
              <c:numCache>
                <c:formatCode>General</c:formatCode>
                <c:ptCount val="3"/>
                <c:pt idx="0">
                  <c:v>67</c:v>
                </c:pt>
                <c:pt idx="1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B513-482A-86EA-42C73A9B5939}"/>
            </c:ext>
          </c:extLst>
        </c:ser>
        <c:ser>
          <c:idx val="7"/>
          <c:order val="7"/>
          <c:tx>
            <c:strRef>
              <c:f>Skills!$O$1</c:f>
              <c:strCache>
                <c:ptCount val="1"/>
                <c:pt idx="0">
                  <c:v>H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Skills!$O$2:$O$4</c:f>
              <c:numCache>
                <c:formatCode>General</c:formatCode>
                <c:ptCount val="3"/>
                <c:pt idx="0">
                  <c:v>68</c:v>
                </c:pt>
                <c:pt idx="1">
                  <c:v>89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B513-482A-86EA-42C73A9B5939}"/>
            </c:ext>
          </c:extLst>
        </c:ser>
        <c:ser>
          <c:idx val="8"/>
          <c:order val="8"/>
          <c:tx>
            <c:strRef>
              <c:f>Skills!$P$1</c:f>
              <c:strCache>
                <c:ptCount val="1"/>
                <c:pt idx="0">
                  <c:v>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Skills!$P$2:$P$4</c:f>
              <c:numCache>
                <c:formatCode>General</c:formatCode>
                <c:ptCount val="3"/>
                <c:pt idx="0">
                  <c:v>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B513-482A-86EA-42C73A9B5939}"/>
            </c:ext>
          </c:extLst>
        </c:ser>
        <c:ser>
          <c:idx val="9"/>
          <c:order val="9"/>
          <c:tx>
            <c:strRef>
              <c:f>Skills!$Q$1</c:f>
              <c:strCache>
                <c:ptCount val="1"/>
                <c:pt idx="0">
                  <c:v>J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Skills!$Q$2:$Q$4</c:f>
              <c:numCache>
                <c:formatCode>General</c:formatCode>
                <c:ptCount val="3"/>
                <c:pt idx="0">
                  <c:v>68</c:v>
                </c:pt>
                <c:pt idx="2">
                  <c:v>72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B513-482A-86EA-42C73A9B5939}"/>
            </c:ext>
          </c:extLst>
        </c:ser>
        <c:ser>
          <c:idx val="10"/>
          <c:order val="10"/>
          <c:tx>
            <c:strRef>
              <c:f>Skills!$R$1</c:f>
              <c:strCache>
                <c:ptCount val="1"/>
                <c:pt idx="0">
                  <c:v>M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Skills!$R$2:$R$4</c:f>
              <c:numCache>
                <c:formatCode>General</c:formatCode>
                <c:ptCount val="3"/>
                <c:pt idx="1">
                  <c:v>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B513-482A-86EA-42C73A9B5939}"/>
            </c:ext>
          </c:extLst>
        </c:ser>
        <c:ser>
          <c:idx val="11"/>
          <c:order val="11"/>
          <c:tx>
            <c:strRef>
              <c:f>Skills!$S$1</c:f>
              <c:strCache>
                <c:ptCount val="1"/>
                <c:pt idx="0">
                  <c:v>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Skills!$S$2:$S$4</c:f>
              <c:numCache>
                <c:formatCode>General</c:formatCode>
                <c:ptCount val="3"/>
                <c:pt idx="1">
                  <c:v>77</c:v>
                </c:pt>
                <c:pt idx="2">
                  <c:v>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B513-482A-86EA-42C73A9B5939}"/>
            </c:ext>
          </c:extLst>
        </c:ser>
        <c:ser>
          <c:idx val="12"/>
          <c:order val="12"/>
          <c:tx>
            <c:strRef>
              <c:f>Skills!$T$1</c:f>
              <c:strCache>
                <c:ptCount val="1"/>
                <c:pt idx="0">
                  <c:v>O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Skills!$T$2:$T$4</c:f>
              <c:numCache>
                <c:formatCode>General</c:formatCode>
                <c:ptCount val="3"/>
                <c:pt idx="1">
                  <c:v>61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B513-482A-86EA-42C73A9B5939}"/>
            </c:ext>
          </c:extLst>
        </c:ser>
        <c:ser>
          <c:idx val="13"/>
          <c:order val="13"/>
          <c:tx>
            <c:strRef>
              <c:f>Skills!$U$1</c:f>
              <c:strCache>
                <c:ptCount val="1"/>
                <c:pt idx="0">
                  <c:v>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Skills!$U$2:$U$4</c:f>
              <c:numCache>
                <c:formatCode>General</c:formatCode>
                <c:ptCount val="3"/>
                <c:pt idx="1">
                  <c:v>70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B513-482A-86EA-42C73A9B5939}"/>
            </c:ext>
          </c:extLst>
        </c:ser>
        <c:ser>
          <c:idx val="14"/>
          <c:order val="14"/>
          <c:tx>
            <c:strRef>
              <c:f>Skills!$V$1</c:f>
              <c:strCache>
                <c:ptCount val="1"/>
                <c:pt idx="0">
                  <c:v>R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Skills!$V$2:$V$4</c:f>
              <c:numCache>
                <c:formatCode>General</c:formatCode>
                <c:ptCount val="3"/>
                <c:pt idx="2">
                  <c:v>65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B513-482A-86EA-42C73A9B5939}"/>
            </c:ext>
          </c:extLst>
        </c:ser>
        <c:ser>
          <c:idx val="15"/>
          <c:order val="15"/>
          <c:tx>
            <c:strRef>
              <c:f>Skills!$W$1</c:f>
              <c:strCache>
                <c:ptCount val="1"/>
                <c:pt idx="0">
                  <c:v>V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Skills!$W$2:$W$4</c:f>
              <c:numCache>
                <c:formatCode>General</c:formatCode>
                <c:ptCount val="3"/>
                <c:pt idx="2">
                  <c:v>70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B513-482A-86EA-42C73A9B5939}"/>
            </c:ext>
          </c:extLst>
        </c:ser>
        <c:ser>
          <c:idx val="16"/>
          <c:order val="16"/>
          <c:tx>
            <c:strRef>
              <c:f>Skills!$X$1</c:f>
              <c:strCache>
                <c:ptCount val="1"/>
                <c:pt idx="0">
                  <c:v>X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Skills!$X$2:$X$4</c:f>
              <c:numCache>
                <c:formatCode>General</c:formatCode>
                <c:ptCount val="3"/>
                <c:pt idx="2">
                  <c:v>68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B513-482A-86EA-42C73A9B5939}"/>
            </c:ext>
          </c:extLst>
        </c:ser>
        <c:ser>
          <c:idx val="17"/>
          <c:order val="17"/>
          <c:tx>
            <c:strRef>
              <c:f>Skills!$Y$1</c:f>
              <c:strCache>
                <c:ptCount val="1"/>
                <c:pt idx="0">
                  <c:v>Benchmark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Benchmark</c:name>
            <c:spPr>
              <a:ln w="19050" cap="rnd">
                <a:solidFill>
                  <a:schemeClr val="accent6">
                    <a:lumMod val="80000"/>
                    <a:lumOff val="20000"/>
                  </a:schemeClr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strRef>
              <c:f>Skills!$G$2:$G$4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Skills!$Y$2:$Y$4</c:f>
              <c:numCache>
                <c:formatCode>General</c:formatCode>
                <c:ptCount val="3"/>
                <c:pt idx="0">
                  <c:v>78</c:v>
                </c:pt>
                <c:pt idx="1">
                  <c:v>78</c:v>
                </c:pt>
                <c:pt idx="2">
                  <c:v>78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1AA-489C-B538-EA72AD1C15A4}"/>
            </c:ext>
          </c:extLst>
        </c:ser>
        <c:dLbls>
          <c:dLblPos val="l"/>
          <c:showLegendKey val="0"/>
          <c:showVal val="1"/>
          <c:showCatName val="0"/>
          <c:showSerName val="0"/>
          <c:showPercent val="0"/>
          <c:showBubbleSize val="0"/>
        </c:dLbls>
        <c:axId val="695700992"/>
        <c:axId val="695697392"/>
      </c:scatterChart>
      <c:valAx>
        <c:axId val="695700992"/>
        <c:scaling>
          <c:orientation val="minMax"/>
          <c:max val="3.2"/>
          <c:min val="0.8"/>
        </c:scaling>
        <c:delete val="1"/>
        <c:axPos val="b"/>
        <c:numFmt formatCode="General" sourceLinked="1"/>
        <c:majorTickMark val="none"/>
        <c:minorTickMark val="none"/>
        <c:tickLblPos val="nextTo"/>
        <c:crossAx val="695697392"/>
        <c:crosses val="autoZero"/>
        <c:crossBetween val="midCat"/>
      </c:valAx>
      <c:valAx>
        <c:axId val="695697392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700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1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Communication,</a:t>
            </a:r>
            <a:r>
              <a:rPr lang="en-US" baseline="0"/>
              <a:t> Waves 1, 2 and 3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Comms!$H$1</c:f>
              <c:strCache>
                <c:ptCount val="1"/>
                <c:pt idx="0">
                  <c:v>A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Comms!$H$2:$H$4</c:f>
              <c:numCache>
                <c:formatCode>General</c:formatCode>
                <c:ptCount val="3"/>
                <c:pt idx="0">
                  <c:v>69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48C-4DCD-858C-387501CD36C9}"/>
            </c:ext>
          </c:extLst>
        </c:ser>
        <c:ser>
          <c:idx val="1"/>
          <c:order val="1"/>
          <c:tx>
            <c:strRef>
              <c:f>Comms!$I$1</c:f>
              <c:strCache>
                <c:ptCount val="1"/>
                <c:pt idx="0">
                  <c:v>B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Comms!$I$2:$I$4</c:f>
              <c:numCache>
                <c:formatCode>General</c:formatCode>
                <c:ptCount val="3"/>
                <c:pt idx="0">
                  <c:v>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48C-4DCD-858C-387501CD36C9}"/>
            </c:ext>
          </c:extLst>
        </c:ser>
        <c:ser>
          <c:idx val="2"/>
          <c:order val="2"/>
          <c:tx>
            <c:strRef>
              <c:f>Comms!$J$1</c:f>
              <c:strCache>
                <c:ptCount val="1"/>
                <c:pt idx="0">
                  <c:v>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Comms!$J$2:$J$4</c:f>
              <c:numCache>
                <c:formatCode>General</c:formatCode>
                <c:ptCount val="3"/>
                <c:pt idx="0">
                  <c:v>87</c:v>
                </c:pt>
                <c:pt idx="2">
                  <c:v>87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048C-4DCD-858C-387501CD36C9}"/>
            </c:ext>
          </c:extLst>
        </c:ser>
        <c:ser>
          <c:idx val="3"/>
          <c:order val="3"/>
          <c:tx>
            <c:strRef>
              <c:f>Comms!$K$1</c:f>
              <c:strCache>
                <c:ptCount val="1"/>
                <c:pt idx="0">
                  <c:v>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Comms!$K$2:$K$4</c:f>
              <c:numCache>
                <c:formatCode>General</c:formatCode>
                <c:ptCount val="3"/>
                <c:pt idx="0">
                  <c:v>58</c:v>
                </c:pt>
                <c:pt idx="2">
                  <c:v>66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048C-4DCD-858C-387501CD36C9}"/>
            </c:ext>
          </c:extLst>
        </c:ser>
        <c:ser>
          <c:idx val="4"/>
          <c:order val="4"/>
          <c:tx>
            <c:strRef>
              <c:f>Comms!$L$1</c:f>
              <c:strCache>
                <c:ptCount val="1"/>
                <c:pt idx="0">
                  <c:v>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Comms!$L$2:$L$4</c:f>
              <c:numCache>
                <c:formatCode>General</c:formatCode>
                <c:ptCount val="3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048C-4DCD-858C-387501CD36C9}"/>
            </c:ext>
          </c:extLst>
        </c:ser>
        <c:ser>
          <c:idx val="5"/>
          <c:order val="5"/>
          <c:tx>
            <c:strRef>
              <c:f>Comms!$M$1</c:f>
              <c:strCache>
                <c:ptCount val="1"/>
                <c:pt idx="0">
                  <c:v>F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Comms!$M$2:$M$4</c:f>
              <c:numCache>
                <c:formatCode>General</c:formatCode>
                <c:ptCount val="3"/>
                <c:pt idx="0">
                  <c:v>71</c:v>
                </c:pt>
                <c:pt idx="2">
                  <c:v>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048C-4DCD-858C-387501CD36C9}"/>
            </c:ext>
          </c:extLst>
        </c:ser>
        <c:ser>
          <c:idx val="6"/>
          <c:order val="6"/>
          <c:tx>
            <c:strRef>
              <c:f>Comms!$N$1</c:f>
              <c:strCache>
                <c:ptCount val="1"/>
                <c:pt idx="0">
                  <c:v>G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Comms!$N$2:$N$4</c:f>
              <c:numCache>
                <c:formatCode>General</c:formatCode>
                <c:ptCount val="3"/>
                <c:pt idx="0">
                  <c:v>61</c:v>
                </c:pt>
                <c:pt idx="1">
                  <c:v>79</c:v>
                </c:pt>
                <c:pt idx="2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048C-4DCD-858C-387501CD36C9}"/>
            </c:ext>
          </c:extLst>
        </c:ser>
        <c:ser>
          <c:idx val="7"/>
          <c:order val="7"/>
          <c:tx>
            <c:strRef>
              <c:f>Comms!$O$1</c:f>
              <c:strCache>
                <c:ptCount val="1"/>
                <c:pt idx="0">
                  <c:v>H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Comms!$O$2:$O$4</c:f>
              <c:numCache>
                <c:formatCode>General</c:formatCode>
                <c:ptCount val="3"/>
                <c:pt idx="0">
                  <c:v>85</c:v>
                </c:pt>
                <c:pt idx="1">
                  <c:v>81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048C-4DCD-858C-387501CD36C9}"/>
            </c:ext>
          </c:extLst>
        </c:ser>
        <c:ser>
          <c:idx val="8"/>
          <c:order val="8"/>
          <c:tx>
            <c:strRef>
              <c:f>Comms!$P$1</c:f>
              <c:strCache>
                <c:ptCount val="1"/>
                <c:pt idx="0">
                  <c:v>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Comms!$P$2:$P$4</c:f>
              <c:numCache>
                <c:formatCode>General</c:formatCode>
                <c:ptCount val="3"/>
                <c:pt idx="0">
                  <c:v>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048C-4DCD-858C-387501CD36C9}"/>
            </c:ext>
          </c:extLst>
        </c:ser>
        <c:ser>
          <c:idx val="9"/>
          <c:order val="9"/>
          <c:tx>
            <c:strRef>
              <c:f>Comms!$Q$1</c:f>
              <c:strCache>
                <c:ptCount val="1"/>
                <c:pt idx="0">
                  <c:v>J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Comms!$Q$2:$Q$4</c:f>
              <c:numCache>
                <c:formatCode>General</c:formatCode>
                <c:ptCount val="3"/>
                <c:pt idx="2">
                  <c:v>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048C-4DCD-858C-387501CD36C9}"/>
            </c:ext>
          </c:extLst>
        </c:ser>
        <c:ser>
          <c:idx val="10"/>
          <c:order val="10"/>
          <c:tx>
            <c:strRef>
              <c:f>Comms!$R$1</c:f>
              <c:strCache>
                <c:ptCount val="1"/>
                <c:pt idx="0">
                  <c:v>M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Comms!$R$2:$R$4</c:f>
              <c:numCache>
                <c:formatCode>General</c:formatCode>
                <c:ptCount val="3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048C-4DCD-858C-387501CD36C9}"/>
            </c:ext>
          </c:extLst>
        </c:ser>
        <c:ser>
          <c:idx val="11"/>
          <c:order val="11"/>
          <c:tx>
            <c:strRef>
              <c:f>Comms!$S$1</c:f>
              <c:strCache>
                <c:ptCount val="1"/>
                <c:pt idx="0">
                  <c:v>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Comms!$S$2:$S$4</c:f>
              <c:numCache>
                <c:formatCode>General</c:formatCode>
                <c:ptCount val="3"/>
                <c:pt idx="1">
                  <c:v>84</c:v>
                </c:pt>
                <c:pt idx="2">
                  <c:v>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048C-4DCD-858C-387501CD36C9}"/>
            </c:ext>
          </c:extLst>
        </c:ser>
        <c:ser>
          <c:idx val="12"/>
          <c:order val="12"/>
          <c:tx>
            <c:strRef>
              <c:f>Comms!$T$1</c:f>
              <c:strCache>
                <c:ptCount val="1"/>
                <c:pt idx="0">
                  <c:v>O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Comms!$T$2:$T$4</c:f>
              <c:numCache>
                <c:formatCode>General</c:formatCode>
                <c:ptCount val="3"/>
                <c:pt idx="1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048C-4DCD-858C-387501CD36C9}"/>
            </c:ext>
          </c:extLst>
        </c:ser>
        <c:ser>
          <c:idx val="13"/>
          <c:order val="13"/>
          <c:tx>
            <c:strRef>
              <c:f>Comms!$U$1</c:f>
              <c:strCache>
                <c:ptCount val="1"/>
                <c:pt idx="0">
                  <c:v>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Comms!$U$2:$U$4</c:f>
              <c:numCache>
                <c:formatCode>General</c:formatCode>
                <c:ptCount val="3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048C-4DCD-858C-387501CD36C9}"/>
            </c:ext>
          </c:extLst>
        </c:ser>
        <c:ser>
          <c:idx val="14"/>
          <c:order val="14"/>
          <c:tx>
            <c:strRef>
              <c:f>Comms!$V$1</c:f>
              <c:strCache>
                <c:ptCount val="1"/>
                <c:pt idx="0">
                  <c:v>R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Comms!$V$2:$V$4</c:f>
              <c:numCache>
                <c:formatCode>General</c:formatCode>
                <c:ptCount val="3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048C-4DCD-858C-387501CD36C9}"/>
            </c:ext>
          </c:extLst>
        </c:ser>
        <c:ser>
          <c:idx val="15"/>
          <c:order val="15"/>
          <c:tx>
            <c:strRef>
              <c:f>Comms!$W$1</c:f>
              <c:strCache>
                <c:ptCount val="1"/>
                <c:pt idx="0">
                  <c:v>V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Comms!$W$2:$W$4</c:f>
              <c:numCache>
                <c:formatCode>General</c:formatCode>
                <c:ptCount val="3"/>
                <c:pt idx="2">
                  <c:v>62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048C-4DCD-858C-387501CD36C9}"/>
            </c:ext>
          </c:extLst>
        </c:ser>
        <c:ser>
          <c:idx val="16"/>
          <c:order val="16"/>
          <c:tx>
            <c:strRef>
              <c:f>Comms!$X$1</c:f>
              <c:strCache>
                <c:ptCount val="1"/>
                <c:pt idx="0">
                  <c:v>X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Comms!$X$2:$X$4</c:f>
              <c:numCache>
                <c:formatCode>General</c:formatCode>
                <c:ptCount val="3"/>
                <c:pt idx="2">
                  <c:v>68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048C-4DCD-858C-387501CD36C9}"/>
            </c:ext>
          </c:extLst>
        </c:ser>
        <c:ser>
          <c:idx val="17"/>
          <c:order val="17"/>
          <c:tx>
            <c:strRef>
              <c:f>Comms!$Y$1</c:f>
              <c:strCache>
                <c:ptCount val="1"/>
                <c:pt idx="0">
                  <c:v>Benchmark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Benchmark</c:name>
            <c:spPr>
              <a:ln w="19050" cap="rnd">
                <a:solidFill>
                  <a:schemeClr val="accent6">
                    <a:lumMod val="80000"/>
                    <a:lumOff val="20000"/>
                  </a:schemeClr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strRef>
              <c:f>Comms!$G$2:$G$4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Comms!$Y$2:$Y$4</c:f>
              <c:numCache>
                <c:formatCode>General</c:formatCode>
                <c:ptCount val="3"/>
                <c:pt idx="0">
                  <c:v>79</c:v>
                </c:pt>
                <c:pt idx="1">
                  <c:v>79</c:v>
                </c:pt>
                <c:pt idx="2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AC9-4965-B249-B5606FE600FB}"/>
            </c:ext>
          </c:extLst>
        </c:ser>
        <c:dLbls>
          <c:dLblPos val="l"/>
          <c:showLegendKey val="0"/>
          <c:showVal val="1"/>
          <c:showCatName val="0"/>
          <c:showSerName val="0"/>
          <c:showPercent val="0"/>
          <c:showBubbleSize val="0"/>
        </c:dLbls>
        <c:axId val="695700992"/>
        <c:axId val="695697392"/>
      </c:scatterChart>
      <c:valAx>
        <c:axId val="695700992"/>
        <c:scaling>
          <c:orientation val="minMax"/>
          <c:max val="3.2"/>
          <c:min val="0.8"/>
        </c:scaling>
        <c:delete val="1"/>
        <c:axPos val="b"/>
        <c:numFmt formatCode="General" sourceLinked="1"/>
        <c:majorTickMark val="none"/>
        <c:minorTickMark val="none"/>
        <c:tickLblPos val="nextTo"/>
        <c:crossAx val="695697392"/>
        <c:crosses val="autoZero"/>
        <c:crossBetween val="midCat"/>
      </c:valAx>
      <c:valAx>
        <c:axId val="695697392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700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1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Well-Being,</a:t>
            </a:r>
            <a:r>
              <a:rPr lang="en-US" baseline="0"/>
              <a:t> Waves 1, 2 and 3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'Well-b'!$H$1</c:f>
              <c:strCache>
                <c:ptCount val="1"/>
                <c:pt idx="0">
                  <c:v>A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'Well-b'!$H$2:$H$4</c:f>
              <c:numCache>
                <c:formatCode>General</c:formatCode>
                <c:ptCount val="3"/>
                <c:pt idx="0">
                  <c:v>81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137-4A89-9413-2CA773466EA4}"/>
            </c:ext>
          </c:extLst>
        </c:ser>
        <c:ser>
          <c:idx val="1"/>
          <c:order val="1"/>
          <c:tx>
            <c:strRef>
              <c:f>'Well-b'!$I$1</c:f>
              <c:strCache>
                <c:ptCount val="1"/>
                <c:pt idx="0">
                  <c:v>B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'Well-b'!$I$2:$I$4</c:f>
              <c:numCache>
                <c:formatCode>General</c:formatCode>
                <c:ptCount val="3"/>
                <c:pt idx="0">
                  <c:v>40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137-4A89-9413-2CA773466EA4}"/>
            </c:ext>
          </c:extLst>
        </c:ser>
        <c:ser>
          <c:idx val="2"/>
          <c:order val="2"/>
          <c:tx>
            <c:strRef>
              <c:f>'Well-b'!$J$1</c:f>
              <c:strCache>
                <c:ptCount val="1"/>
                <c:pt idx="0">
                  <c:v>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'Well-b'!$J$2:$J$4</c:f>
              <c:numCache>
                <c:formatCode>General</c:formatCode>
                <c:ptCount val="3"/>
                <c:pt idx="0">
                  <c:v>80</c:v>
                </c:pt>
                <c:pt idx="2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137-4A89-9413-2CA773466EA4}"/>
            </c:ext>
          </c:extLst>
        </c:ser>
        <c:ser>
          <c:idx val="3"/>
          <c:order val="3"/>
          <c:tx>
            <c:strRef>
              <c:f>'Well-b'!$K$1</c:f>
              <c:strCache>
                <c:ptCount val="1"/>
                <c:pt idx="0">
                  <c:v>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'Well-b'!$K$2:$K$4</c:f>
              <c:numCache>
                <c:formatCode>General</c:formatCode>
                <c:ptCount val="3"/>
                <c:pt idx="0">
                  <c:v>78</c:v>
                </c:pt>
                <c:pt idx="2">
                  <c:v>89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6137-4A89-9413-2CA773466EA4}"/>
            </c:ext>
          </c:extLst>
        </c:ser>
        <c:ser>
          <c:idx val="4"/>
          <c:order val="4"/>
          <c:tx>
            <c:strRef>
              <c:f>'Well-b'!$L$1</c:f>
              <c:strCache>
                <c:ptCount val="1"/>
                <c:pt idx="0">
                  <c:v>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'Well-b'!$L$2:$L$4</c:f>
              <c:numCache>
                <c:formatCode>General</c:formatCode>
                <c:ptCount val="3"/>
                <c:pt idx="0">
                  <c:v>96</c:v>
                </c:pt>
                <c:pt idx="2">
                  <c:v>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6137-4A89-9413-2CA773466EA4}"/>
            </c:ext>
          </c:extLst>
        </c:ser>
        <c:ser>
          <c:idx val="5"/>
          <c:order val="5"/>
          <c:tx>
            <c:strRef>
              <c:f>'Well-b'!$M$1</c:f>
              <c:strCache>
                <c:ptCount val="1"/>
                <c:pt idx="0">
                  <c:v>F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'Well-b'!$M$2:$M$4</c:f>
              <c:numCache>
                <c:formatCode>General</c:formatCode>
                <c:ptCount val="3"/>
                <c:pt idx="0">
                  <c:v>87</c:v>
                </c:pt>
                <c:pt idx="2">
                  <c:v>87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6137-4A89-9413-2CA773466EA4}"/>
            </c:ext>
          </c:extLst>
        </c:ser>
        <c:ser>
          <c:idx val="6"/>
          <c:order val="6"/>
          <c:tx>
            <c:strRef>
              <c:f>'Well-b'!$N$1</c:f>
              <c:strCache>
                <c:ptCount val="1"/>
                <c:pt idx="0">
                  <c:v>G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'Well-b'!$N$2:$N$4</c:f>
              <c:numCache>
                <c:formatCode>General</c:formatCode>
                <c:ptCount val="3"/>
                <c:pt idx="0">
                  <c:v>82</c:v>
                </c:pt>
                <c:pt idx="1">
                  <c:v>95</c:v>
                </c:pt>
                <c:pt idx="2">
                  <c:v>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6137-4A89-9413-2CA773466EA4}"/>
            </c:ext>
          </c:extLst>
        </c:ser>
        <c:ser>
          <c:idx val="7"/>
          <c:order val="7"/>
          <c:tx>
            <c:strRef>
              <c:f>'Well-b'!$O$1</c:f>
              <c:strCache>
                <c:ptCount val="1"/>
                <c:pt idx="0">
                  <c:v>H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'Well-b'!$O$2:$O$4</c:f>
              <c:numCache>
                <c:formatCode>General</c:formatCode>
                <c:ptCount val="3"/>
                <c:pt idx="0">
                  <c:v>85</c:v>
                </c:pt>
                <c:pt idx="1">
                  <c:v>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6137-4A89-9413-2CA773466EA4}"/>
            </c:ext>
          </c:extLst>
        </c:ser>
        <c:ser>
          <c:idx val="8"/>
          <c:order val="8"/>
          <c:tx>
            <c:strRef>
              <c:f>'Well-b'!$P$1</c:f>
              <c:strCache>
                <c:ptCount val="1"/>
                <c:pt idx="0">
                  <c:v>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'Well-b'!$P$2:$P$4</c:f>
              <c:numCache>
                <c:formatCode>General</c:formatCode>
                <c:ptCount val="3"/>
                <c:pt idx="0">
                  <c:v>89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6137-4A89-9413-2CA773466EA4}"/>
            </c:ext>
          </c:extLst>
        </c:ser>
        <c:ser>
          <c:idx val="9"/>
          <c:order val="9"/>
          <c:tx>
            <c:strRef>
              <c:f>'Well-b'!$Q$1</c:f>
              <c:strCache>
                <c:ptCount val="1"/>
                <c:pt idx="0">
                  <c:v>J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'Well-b'!$Q$2:$Q$4</c:f>
              <c:numCache>
                <c:formatCode>General</c:formatCode>
                <c:ptCount val="3"/>
                <c:pt idx="0">
                  <c:v>84</c:v>
                </c:pt>
                <c:pt idx="2">
                  <c:v>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6137-4A89-9413-2CA773466EA4}"/>
            </c:ext>
          </c:extLst>
        </c:ser>
        <c:ser>
          <c:idx val="10"/>
          <c:order val="10"/>
          <c:tx>
            <c:strRef>
              <c:f>'Well-b'!$R$1</c:f>
              <c:strCache>
                <c:ptCount val="1"/>
                <c:pt idx="0">
                  <c:v>M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'Well-b'!$R$2:$R$4</c:f>
              <c:numCache>
                <c:formatCode>General</c:formatCode>
                <c:ptCount val="3"/>
                <c:pt idx="1">
                  <c:v>82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6137-4A89-9413-2CA773466EA4}"/>
            </c:ext>
          </c:extLst>
        </c:ser>
        <c:ser>
          <c:idx val="11"/>
          <c:order val="11"/>
          <c:tx>
            <c:strRef>
              <c:f>'Well-b'!$S$1</c:f>
              <c:strCache>
                <c:ptCount val="1"/>
                <c:pt idx="0">
                  <c:v>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'Well-b'!$S$2:$S$4</c:f>
              <c:numCache>
                <c:formatCode>General</c:formatCode>
                <c:ptCount val="3"/>
                <c:pt idx="1">
                  <c:v>81</c:v>
                </c:pt>
                <c:pt idx="2">
                  <c:v>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6137-4A89-9413-2CA773466EA4}"/>
            </c:ext>
          </c:extLst>
        </c:ser>
        <c:ser>
          <c:idx val="12"/>
          <c:order val="12"/>
          <c:tx>
            <c:strRef>
              <c:f>'Well-b'!$T$1</c:f>
              <c:strCache>
                <c:ptCount val="1"/>
                <c:pt idx="0">
                  <c:v>O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'Well-b'!$T$2:$T$4</c:f>
              <c:numCache>
                <c:formatCode>General</c:formatCode>
                <c:ptCount val="3"/>
                <c:pt idx="1">
                  <c:v>83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6137-4A89-9413-2CA773466EA4}"/>
            </c:ext>
          </c:extLst>
        </c:ser>
        <c:ser>
          <c:idx val="13"/>
          <c:order val="13"/>
          <c:tx>
            <c:strRef>
              <c:f>'Well-b'!$U$1</c:f>
              <c:strCache>
                <c:ptCount val="1"/>
                <c:pt idx="0">
                  <c:v>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'Well-b'!$U$2:$U$4</c:f>
              <c:numCache>
                <c:formatCode>General</c:formatCode>
                <c:ptCount val="3"/>
                <c:pt idx="1">
                  <c:v>81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6137-4A89-9413-2CA773466EA4}"/>
            </c:ext>
          </c:extLst>
        </c:ser>
        <c:ser>
          <c:idx val="14"/>
          <c:order val="14"/>
          <c:tx>
            <c:strRef>
              <c:f>'Well-b'!$V$1</c:f>
              <c:strCache>
                <c:ptCount val="1"/>
                <c:pt idx="0">
                  <c:v>R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'Well-b'!$V$2:$V$4</c:f>
              <c:numCache>
                <c:formatCode>General</c:formatCode>
                <c:ptCount val="3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6137-4A89-9413-2CA773466EA4}"/>
            </c:ext>
          </c:extLst>
        </c:ser>
        <c:ser>
          <c:idx val="15"/>
          <c:order val="15"/>
          <c:tx>
            <c:strRef>
              <c:f>'Well-b'!$W$1</c:f>
              <c:strCache>
                <c:ptCount val="1"/>
                <c:pt idx="0">
                  <c:v>V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'Well-b'!$W$2:$W$4</c:f>
              <c:numCache>
                <c:formatCode>General</c:formatCode>
                <c:ptCount val="3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6137-4A89-9413-2CA773466EA4}"/>
            </c:ext>
          </c:extLst>
        </c:ser>
        <c:ser>
          <c:idx val="16"/>
          <c:order val="16"/>
          <c:tx>
            <c:strRef>
              <c:f>'Well-b'!$X$1</c:f>
              <c:strCache>
                <c:ptCount val="1"/>
                <c:pt idx="0">
                  <c:v>X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'Well-b'!$X$2:$X$4</c:f>
              <c:numCache>
                <c:formatCode>General</c:formatCode>
                <c:ptCount val="3"/>
                <c:pt idx="2">
                  <c:v>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6137-4A89-9413-2CA773466EA4}"/>
            </c:ext>
          </c:extLst>
        </c:ser>
        <c:ser>
          <c:idx val="17"/>
          <c:order val="17"/>
          <c:tx>
            <c:strRef>
              <c:f>'Well-b'!$Y$1</c:f>
              <c:strCache>
                <c:ptCount val="1"/>
                <c:pt idx="0">
                  <c:v>Benchmark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Benchmark</c:name>
            <c:spPr>
              <a:ln w="19050" cap="rnd">
                <a:solidFill>
                  <a:schemeClr val="accent6">
                    <a:lumMod val="80000"/>
                    <a:lumOff val="20000"/>
                  </a:schemeClr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strRef>
              <c:f>'Well-b'!$G$2:$G$4</c:f>
              <c:strCache>
                <c:ptCount val="3"/>
                <c:pt idx="0">
                  <c:v>Wave </c:v>
                </c:pt>
                <c:pt idx="1">
                  <c:v>Wave 2</c:v>
                </c:pt>
                <c:pt idx="2">
                  <c:v>Wave 3</c:v>
                </c:pt>
              </c:strCache>
            </c:strRef>
          </c:xVal>
          <c:yVal>
            <c:numRef>
              <c:f>'Well-b'!$Y$2:$Y$4</c:f>
              <c:numCache>
                <c:formatCode>General</c:formatCode>
                <c:ptCount val="3"/>
                <c:pt idx="0">
                  <c:v>75</c:v>
                </c:pt>
                <c:pt idx="1">
                  <c:v>75</c:v>
                </c:pt>
                <c:pt idx="2">
                  <c:v>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048-4981-B12E-23845318CA26}"/>
            </c:ext>
          </c:extLst>
        </c:ser>
        <c:dLbls>
          <c:dLblPos val="l"/>
          <c:showLegendKey val="0"/>
          <c:showVal val="1"/>
          <c:showCatName val="0"/>
          <c:showSerName val="0"/>
          <c:showPercent val="0"/>
          <c:showBubbleSize val="0"/>
        </c:dLbls>
        <c:axId val="695700992"/>
        <c:axId val="695697392"/>
      </c:scatterChart>
      <c:valAx>
        <c:axId val="695700992"/>
        <c:scaling>
          <c:orientation val="minMax"/>
          <c:max val="3.2"/>
          <c:min val="0.8"/>
        </c:scaling>
        <c:delete val="1"/>
        <c:axPos val="b"/>
        <c:numFmt formatCode="General" sourceLinked="1"/>
        <c:majorTickMark val="none"/>
        <c:minorTickMark val="none"/>
        <c:tickLblPos val="nextTo"/>
        <c:crossAx val="695697392"/>
        <c:crosses val="autoZero"/>
        <c:crossBetween val="midCat"/>
      </c:valAx>
      <c:valAx>
        <c:axId val="695697392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700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1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B0CD9-5880-85AD-F8A6-7AE0785FE7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B705EE-DA15-E89F-281C-AD1803E5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5D0BD-D179-677E-6CE8-54C22B63B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2B343-BE9B-4965-FBFF-803E975C8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94E9A-7509-6A6C-EF72-41A899FF6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286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56B7C-67B8-62CB-7F07-371D79AF1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7F415B-C8FB-B51A-BBA0-FE5216B10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FB30C-3D70-C130-285C-8DD3AD550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35253-51C2-EBDC-DC7E-16A7FE0B5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9F6F6-A454-6C89-4A11-78E2DB27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03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6C780E-78B7-CF86-F057-0325BA017D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77A02-BF4B-9BD3-1386-6E35FC8A9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37644-03D9-D36D-621A-E345D706D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8361D-147D-173A-476C-8FDBC9282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B675E-1B6B-4872-59C3-476865A7D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082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E4BB5-E895-F86D-A7EC-EC7EABB6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D99DC-0D56-D66A-2D10-6C13B5772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5D4D7-085F-BD38-94D5-95433009C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718EC-1A59-A551-EADB-9D8846941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4553D-1B72-24A3-B6AE-A8DC6724D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0FECC-C23F-2011-8352-A3F9B23F3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CF529-21D8-97C6-0950-CD01BDDB5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FE01-E045-DC7A-95EF-EA7B3004D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6509D-0ECA-DD0D-0286-EB5E6FFC7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DAD48-613E-C99B-4824-4B004ABB2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228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101B9-12A9-CE0C-1CE5-2B36C54B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E0D81-C6F9-F127-D4E9-00AADB4CBC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860863-62F5-ED00-DD17-3810093AB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435A0-6B23-7203-F766-18088B9D6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F08D7-A9E9-AAAB-3954-8776F6F84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983139-31FE-6B4A-084A-B41AD2E07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24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2408B-99F5-0769-F306-3C0D212C2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9EB3B-9708-9317-F023-7A7504DE9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336658-821A-A52F-673F-E399C960E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81E6B8-D276-4D25-2EE5-B244A01A7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3EBBC6-548D-6E09-9727-08F91C875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4BF89B-F670-F086-E153-374406587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A02E2-41B5-077F-0D8D-AFB761AF8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F52ACA-D59D-6476-EA51-F688031B3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073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0F277-A4B2-4F8C-3B6E-8A10EFDBB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BDDAA1-5D5F-CAC2-EE76-E1FF0BCE7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2F47A6-7C00-817A-F5D4-52EB6C22A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018FE6-0D67-A058-8B81-953734972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554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34D94E-FC1C-9890-5BFE-EA657A1B4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EF89D8-9096-956E-FC99-9999F28D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4DC8D4-AFFC-5D7A-A3CA-383C6C1FC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47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C4FB5-0769-D4C6-9E02-2EE7449D2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96947-EF4E-7D03-13FD-C02CB8B4D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AAA8B-0351-FA8D-BEDB-8E03E9B8B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2AA31A-06C9-5E6E-EA59-58FED512C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02A5F-CDAE-F195-DA0A-4D737F1E9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45C76-FD3B-EBD5-4C78-7722E8A70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99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F2CC5-8927-192D-D577-A46177C0D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A41239-9549-852B-A335-E795D772B3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3729C3-17E3-8ED9-0070-61F18BE2F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D086F-D481-7D0A-2823-11B8F0672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DD3F5B-CD94-EF05-2D1E-5D5513820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77561D-AB42-7769-5804-A7F43F65A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94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81541F-2C02-1E63-BA54-233C5E16B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9F8B7-6A9B-BCC6-4CA2-56C9997C7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241BF-660E-650D-447E-967BEB5047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41C6AD-83E8-4EF7-A272-24F818BA155D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AFA15-0759-76A2-EF37-468E543DBF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1D8EB-30AF-0C24-4A50-5426A8212F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4F4199-A8FC-4372-B3E6-31A80C341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948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9" name="Group 1038">
            <a:extLst>
              <a:ext uri="{FF2B5EF4-FFF2-40B4-BE49-F238E27FC236}">
                <a16:creationId xmlns:a16="http://schemas.microsoft.com/office/drawing/2014/main" id="{D19F7815-3AA2-7679-26F4-A63338C8B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668" y="4843169"/>
            <a:ext cx="12196668" cy="2016059"/>
            <a:chOff x="-4668" y="4843169"/>
            <a:chExt cx="12196668" cy="2016059"/>
          </a:xfrm>
        </p:grpSpPr>
        <p:sp>
          <p:nvSpPr>
            <p:cNvPr id="1040" name="Rectangle 1039">
              <a:extLst>
                <a:ext uri="{FF2B5EF4-FFF2-40B4-BE49-F238E27FC236}">
                  <a16:creationId xmlns:a16="http://schemas.microsoft.com/office/drawing/2014/main" id="{656154CE-3587-5C44-2A6B-1FE49B302C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-4668" y="4843169"/>
              <a:ext cx="12196668" cy="2015947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1" name="Rectangle 1040">
              <a:extLst>
                <a:ext uri="{FF2B5EF4-FFF2-40B4-BE49-F238E27FC236}">
                  <a16:creationId xmlns:a16="http://schemas.microsoft.com/office/drawing/2014/main" id="{3E7A46DB-98C4-E666-AEC5-DF8B5DD9E7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4668" y="4844400"/>
              <a:ext cx="10565988" cy="2014828"/>
            </a:xfrm>
            <a:prstGeom prst="rect">
              <a:avLst/>
            </a:prstGeom>
            <a:gradFill flip="none" rotWithShape="1">
              <a:gsLst>
                <a:gs pos="3000">
                  <a:schemeClr val="accent2"/>
                </a:gs>
                <a:gs pos="40000">
                  <a:schemeClr val="accent2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2" name="Rectangle 1041">
              <a:extLst>
                <a:ext uri="{FF2B5EF4-FFF2-40B4-BE49-F238E27FC236}">
                  <a16:creationId xmlns:a16="http://schemas.microsoft.com/office/drawing/2014/main" id="{89F8962A-028A-2EBA-FBCF-F9B0334400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4668" y="4843170"/>
              <a:ext cx="10309010" cy="2006799"/>
            </a:xfrm>
            <a:prstGeom prst="rect">
              <a:avLst/>
            </a:prstGeom>
            <a:gradFill>
              <a:gsLst>
                <a:gs pos="0">
                  <a:schemeClr val="accent5">
                    <a:alpha val="76000"/>
                  </a:schemeClr>
                </a:gs>
                <a:gs pos="67000">
                  <a:schemeClr val="accent2">
                    <a:alpha val="0"/>
                  </a:schemeClr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Rectangle 1042">
              <a:extLst>
                <a:ext uri="{FF2B5EF4-FFF2-40B4-BE49-F238E27FC236}">
                  <a16:creationId xmlns:a16="http://schemas.microsoft.com/office/drawing/2014/main" id="{2F139663-D7C2-5898-E610-2183584AC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4105876" y="4851203"/>
              <a:ext cx="8086124" cy="2006797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50000"/>
                    <a:alpha val="36000"/>
                  </a:schemeClr>
                </a:gs>
                <a:gs pos="45000">
                  <a:schemeClr val="accent5">
                    <a:alpha val="0"/>
                  </a:schemeClr>
                </a:gs>
              </a:gsLst>
              <a:lin ang="4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E8B00A6-2BF1-D410-5A91-A56AEDB8F2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1630" y="5167418"/>
            <a:ext cx="8949690" cy="702264"/>
          </a:xfrm>
        </p:spPr>
        <p:txBody>
          <a:bodyPr anchor="b">
            <a:normAutofit/>
          </a:bodyPr>
          <a:lstStyle/>
          <a:p>
            <a:r>
              <a:rPr lang="en-GB" sz="3600">
                <a:solidFill>
                  <a:srgbClr val="FFFFFF"/>
                </a:solidFill>
              </a:rPr>
              <a:t>Trends in Volunteer Satisfaction, 2023-25</a:t>
            </a:r>
            <a:endParaRPr lang="en-GB" sz="36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A78793-6C3E-B7C2-4B4F-6B09ADA30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3861" y="5891829"/>
            <a:ext cx="8949690" cy="810723"/>
          </a:xfrm>
        </p:spPr>
        <p:txBody>
          <a:bodyPr anchor="t">
            <a:normAutofit/>
          </a:bodyPr>
          <a:lstStyle/>
          <a:p>
            <a:r>
              <a:rPr lang="en-GB" sz="1800" dirty="0">
                <a:solidFill>
                  <a:srgbClr val="FFFFFF"/>
                </a:solidFill>
              </a:rPr>
              <a:t>Dr Eddy Hogg, University of Kent</a:t>
            </a:r>
          </a:p>
          <a:p>
            <a:r>
              <a:rPr lang="en-GB" sz="1800" dirty="0">
                <a:solidFill>
                  <a:srgbClr val="FFFFFF"/>
                </a:solidFill>
              </a:rPr>
              <a:t>June 2025</a:t>
            </a:r>
          </a:p>
        </p:txBody>
      </p:sp>
      <p:pic>
        <p:nvPicPr>
          <p:cNvPr id="1034" name="Picture 10" descr="Shaping the Future with Volunteering – Matt Hyde">
            <a:extLst>
              <a:ext uri="{FF2B5EF4-FFF2-40B4-BE49-F238E27FC236}">
                <a16:creationId xmlns:a16="http://schemas.microsoft.com/office/drawing/2014/main" id="{DFF26955-4A65-4490-4D39-EC57E0B13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28908" y="432511"/>
            <a:ext cx="5915134" cy="389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242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CAF22-30F6-027D-C7FB-BFA946030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4EE8A-61D7-D2AE-2F26-417B6EF08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Flexibility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9D9AC-5382-FD1D-5F23-58579CFCE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Question</a:t>
            </a:r>
          </a:p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I have the opportunity to get involved in different ways </a:t>
            </a:r>
            <a:r>
              <a:rPr lang="en-GB" i="1" dirty="0">
                <a:latin typeface="Gill Sans MT" panose="020B0502020104020203" pitchFamily="34" charset="0"/>
              </a:rPr>
              <a:t>and/or </a:t>
            </a:r>
            <a:r>
              <a:rPr lang="en-GB" dirty="0">
                <a:latin typeface="Gill Sans MT" panose="020B0502020104020203" pitchFamily="34" charset="0"/>
              </a:rPr>
              <a:t>The organisation is flexible around the time I give</a:t>
            </a: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Benchmark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6077E"/>
                </a:solidFill>
                <a:latin typeface="Gill Sans MT" panose="020B0502020104020203" pitchFamily="34" charset="0"/>
              </a:rPr>
              <a:t>85% </a:t>
            </a:r>
            <a:r>
              <a:rPr lang="en-GB" dirty="0">
                <a:latin typeface="Gill Sans MT" panose="020B0502020104020203" pitchFamily="34" charset="0"/>
              </a:rPr>
              <a:t>of current volunteers felt that the organisation they volunteered for was flexible around the time they give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C1F038C3-9922-7208-9A28-1058F5F86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F046F8-0591-35A4-30AE-BEA7D1918112}"/>
              </a:ext>
            </a:extLst>
          </p:cNvPr>
          <p:cNvSpPr txBox="1"/>
          <p:nvPr/>
        </p:nvSpPr>
        <p:spPr>
          <a:xfrm>
            <a:off x="7021902" y="6176963"/>
            <a:ext cx="483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Time Well Spent, </a:t>
            </a:r>
            <a:r>
              <a:rPr lang="en-GB" b="1" dirty="0"/>
              <a:t>2019</a:t>
            </a:r>
            <a:r>
              <a:rPr lang="en-GB" dirty="0"/>
              <a:t>: NCVO</a:t>
            </a:r>
          </a:p>
        </p:txBody>
      </p:sp>
    </p:spTree>
    <p:extLst>
      <p:ext uri="{BB962C8B-B14F-4D97-AF65-F5344CB8AC3E}">
        <p14:creationId xmlns:p14="http://schemas.microsoft.com/office/powerpoint/2010/main" val="3722031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438E2-7186-EA32-DFE3-109414B95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723BE-EBD9-FC76-D6DB-A8D25DA62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Flexibility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8AAAE46A-325E-60BF-7D4F-FB64E3DE7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61EEB83-50EB-CCBD-614C-C7D5CB42838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94194191"/>
              </p:ext>
            </p:extLst>
          </p:nvPr>
        </p:nvGraphicFramePr>
        <p:xfrm>
          <a:off x="838200" y="1825625"/>
          <a:ext cx="10352313" cy="3867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3177995283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305526623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567484940"/>
                    </a:ext>
                  </a:extLst>
                </a:gridCol>
              </a:tblGrid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1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2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3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077226"/>
                  </a:ext>
                </a:extLst>
              </a:tr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85%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75%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78%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50814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885FAD-C92B-E47E-0CA1-7BFB6A608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872457"/>
              </p:ext>
            </p:extLst>
          </p:nvPr>
        </p:nvGraphicFramePr>
        <p:xfrm>
          <a:off x="838200" y="5693229"/>
          <a:ext cx="1035231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1557747000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70262708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2375981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28416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36951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32969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420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320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3FF34-3965-ABA0-4FC8-A02FE574B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5C5A1-53CB-CE43-2683-E47A018CC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Flexibility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6C40ACF1-17BF-DFD7-6835-235C60E47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0B1B386-0B37-0933-72EA-C526C572C5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476009"/>
              </p:ext>
            </p:extLst>
          </p:nvPr>
        </p:nvGraphicFramePr>
        <p:xfrm>
          <a:off x="181084" y="2899148"/>
          <a:ext cx="11829831" cy="25622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20838">
                  <a:extLst>
                    <a:ext uri="{9D8B030D-6E8A-4147-A177-3AD203B41FA5}">
                      <a16:colId xmlns:a16="http://schemas.microsoft.com/office/drawing/2014/main" val="282326223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189722374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4023163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0765279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43948365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8671021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7903996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152888520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03214302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85887698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2758375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7876745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92579240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5385310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939561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1998788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599527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54400825"/>
                    </a:ext>
                  </a:extLst>
                </a:gridCol>
              </a:tblGrid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Organisation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D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G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H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J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04278988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88&amp;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690951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100%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837137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51%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454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43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4365A-3E03-7A1C-F1CB-1A0F805C8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EA5DC-B7DE-7501-8B6F-CC42B6EBE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Flexibility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3BD00040-73D5-587A-98C1-6DFA0A332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8B096C3-4A34-621D-0B68-3B3C134F2B00}"/>
              </a:ext>
            </a:extLst>
          </p:cNvPr>
          <p:cNvSpPr txBox="1"/>
          <p:nvPr/>
        </p:nvSpPr>
        <p:spPr>
          <a:xfrm rot="16200000">
            <a:off x="-967271" y="3667657"/>
            <a:ext cx="2813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E84D2C"/>
                </a:solidFill>
              </a:rPr>
              <a:t>% of respondents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CC0B6DF-6D5B-4E56-A392-57FB78D55C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4723532"/>
              </p:ext>
            </p:extLst>
          </p:nvPr>
        </p:nvGraphicFramePr>
        <p:xfrm>
          <a:off x="781276" y="1350590"/>
          <a:ext cx="10629447" cy="4924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777F3864-EE9A-3582-3049-131E77B3CFBE}"/>
              </a:ext>
            </a:extLst>
          </p:cNvPr>
          <p:cNvGrpSpPr/>
          <p:nvPr/>
        </p:nvGrpSpPr>
        <p:grpSpPr>
          <a:xfrm>
            <a:off x="1446027" y="6247319"/>
            <a:ext cx="9299943" cy="397478"/>
            <a:chOff x="1446027" y="6247319"/>
            <a:chExt cx="9299943" cy="39747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1D494FA-9A63-78F8-5F77-7B7D148A2204}"/>
                </a:ext>
              </a:extLst>
            </p:cNvPr>
            <p:cNvSpPr txBox="1"/>
            <p:nvPr/>
          </p:nvSpPr>
          <p:spPr>
            <a:xfrm>
              <a:off x="1446027" y="6247319"/>
              <a:ext cx="14672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E84D2C"/>
                  </a:solidFill>
                </a:rPr>
                <a:t>Wave 1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F55F984-8074-5721-CA3F-60A543AE3D14}"/>
                </a:ext>
              </a:extLst>
            </p:cNvPr>
            <p:cNvGrpSpPr/>
            <p:nvPr/>
          </p:nvGrpSpPr>
          <p:grpSpPr>
            <a:xfrm>
              <a:off x="5362352" y="6275465"/>
              <a:ext cx="5383618" cy="369332"/>
              <a:chOff x="5362352" y="6275465"/>
              <a:chExt cx="5383618" cy="369332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8868448-F404-549F-F95B-2AD18E625616}"/>
                  </a:ext>
                </a:extLst>
              </p:cNvPr>
              <p:cNvSpPr txBox="1"/>
              <p:nvPr/>
            </p:nvSpPr>
            <p:spPr>
              <a:xfrm>
                <a:off x="5362352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2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841D536-8F1F-3DC1-B006-20F3C4B3E03A}"/>
                  </a:ext>
                </a:extLst>
              </p:cNvPr>
              <p:cNvSpPr txBox="1"/>
              <p:nvPr/>
            </p:nvSpPr>
            <p:spPr>
              <a:xfrm>
                <a:off x="9278677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33219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A2CF3-47FE-06EF-2814-74656ECF2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5413-6C1A-AD8F-A834-3A4816D91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Flexibility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CC4E7-CDD3-EF1B-D943-045649212E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Theme Findings</a:t>
            </a:r>
          </a:p>
          <a:p>
            <a:r>
              <a:rPr lang="en-GB" dirty="0">
                <a:latin typeface="Gill Sans MT" panose="020B0502020104020203" pitchFamily="34" charset="0"/>
              </a:rPr>
              <a:t>There are substantial variations between different organisations, with some scoring well below the sector benchmark.</a:t>
            </a:r>
          </a:p>
          <a:p>
            <a:r>
              <a:rPr lang="en-GB" dirty="0">
                <a:latin typeface="Gill Sans MT" panose="020B0502020104020203" pitchFamily="34" charset="0"/>
              </a:rPr>
              <a:t>Four organisations (C, F, H and N) saw large falls in the proportion of volunteers who feel they have flexibility in their volunteering. However all of these had significantly different numbers of responses between waves.</a:t>
            </a:r>
          </a:p>
          <a:p>
            <a:r>
              <a:rPr lang="en-GB" dirty="0">
                <a:latin typeface="Gill Sans MT" panose="020B0502020104020203" pitchFamily="34" charset="0"/>
              </a:rPr>
              <a:t>Three organisations (D, E and J) had consistently high responses in each wave they participated in. They also had fairly consistent numbers of responses in each wave.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8531E250-EEA4-1CA2-DC39-579D4E85AE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092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AD6BC-1C08-D3CD-8FAE-790848B37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3340A-D916-1FC0-6C42-3FB3315F3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Feeling Listened 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B49A4-0BF2-B7BC-42CD-D1BFD32DB7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Question</a:t>
            </a:r>
          </a:p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I feel comfortable being myself whilst volunteering </a:t>
            </a:r>
            <a:r>
              <a:rPr lang="en-GB" i="1" dirty="0">
                <a:latin typeface="Gill Sans MT" panose="020B0502020104020203" pitchFamily="34" charset="0"/>
              </a:rPr>
              <a:t>and/or </a:t>
            </a:r>
            <a:r>
              <a:rPr lang="en-GB" dirty="0">
                <a:latin typeface="Gill Sans MT" panose="020B0502020104020203" pitchFamily="34" charset="0"/>
              </a:rPr>
              <a:t>I can express my opinions freely and I feel listened to </a:t>
            </a: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Benchmark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6077E"/>
                </a:solidFill>
                <a:latin typeface="Gill Sans MT" panose="020B0502020104020203" pitchFamily="34" charset="0"/>
              </a:rPr>
              <a:t>83% </a:t>
            </a:r>
            <a:r>
              <a:rPr lang="en-GB" dirty="0">
                <a:latin typeface="Gill Sans MT" panose="020B0502020104020203" pitchFamily="34" charset="0"/>
              </a:rPr>
              <a:t>of current volunteers know how to raise an issue of needed*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6077E"/>
                </a:solidFill>
                <a:latin typeface="Gill Sans MT" panose="020B0502020104020203" pitchFamily="34" charset="0"/>
              </a:rPr>
              <a:t>66% </a:t>
            </a:r>
            <a:r>
              <a:rPr lang="en-GB" dirty="0">
                <a:latin typeface="Gill Sans MT" panose="020B0502020104020203" pitchFamily="34" charset="0"/>
              </a:rPr>
              <a:t>of current volunteers feel that they have opportunities to influence the development of the organisation they volunteer for^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E8085B87-F7B7-434D-925D-B8AF175DC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DDA7158-1135-F9A5-661A-CFD623014DC8}"/>
              </a:ext>
            </a:extLst>
          </p:cNvPr>
          <p:cNvSpPr txBox="1"/>
          <p:nvPr/>
        </p:nvSpPr>
        <p:spPr>
          <a:xfrm>
            <a:off x="7021902" y="6176963"/>
            <a:ext cx="483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Time Well Spent, </a:t>
            </a:r>
            <a:r>
              <a:rPr lang="en-GB" b="1" dirty="0"/>
              <a:t>2019^</a:t>
            </a:r>
            <a:r>
              <a:rPr lang="en-GB" dirty="0"/>
              <a:t> and *</a:t>
            </a:r>
            <a:r>
              <a:rPr lang="en-GB" b="1" dirty="0"/>
              <a:t>2023</a:t>
            </a:r>
            <a:r>
              <a:rPr lang="en-GB" dirty="0"/>
              <a:t>: NCVO</a:t>
            </a:r>
          </a:p>
        </p:txBody>
      </p:sp>
    </p:spTree>
    <p:extLst>
      <p:ext uri="{BB962C8B-B14F-4D97-AF65-F5344CB8AC3E}">
        <p14:creationId xmlns:p14="http://schemas.microsoft.com/office/powerpoint/2010/main" val="3174775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38F0A-ACD1-6162-1440-9977E34A3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EA1A9-2755-0705-A404-881B06361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Feeling Listened To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4C139541-295F-E424-E004-9277E6EB3F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CB1B39-13FF-359B-3A71-E35C0B14278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49258082"/>
              </p:ext>
            </p:extLst>
          </p:nvPr>
        </p:nvGraphicFramePr>
        <p:xfrm>
          <a:off x="838200" y="1825625"/>
          <a:ext cx="10352313" cy="3867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3177995283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305526623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567484940"/>
                    </a:ext>
                  </a:extLst>
                </a:gridCol>
              </a:tblGrid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1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2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3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077226"/>
                  </a:ext>
                </a:extLst>
              </a:tr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91%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89%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90%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50814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FEBA840-65A7-F2B7-6B8D-F709C2B991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334851"/>
              </p:ext>
            </p:extLst>
          </p:nvPr>
        </p:nvGraphicFramePr>
        <p:xfrm>
          <a:off x="838200" y="5693229"/>
          <a:ext cx="1035231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1557747000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70262708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2375981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28494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36951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39557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420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4649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BFA6F-3E57-69EE-9B7E-55875CB6A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7E64A-132B-239D-AC7F-F2EA4C440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Feeling Listened To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AF16762F-B33A-6797-B41C-ECDAD9001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68CC240-41FB-51ED-38BD-F57AD9AAC7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387898"/>
              </p:ext>
            </p:extLst>
          </p:nvPr>
        </p:nvGraphicFramePr>
        <p:xfrm>
          <a:off x="181084" y="2899148"/>
          <a:ext cx="11829831" cy="25622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20838">
                  <a:extLst>
                    <a:ext uri="{9D8B030D-6E8A-4147-A177-3AD203B41FA5}">
                      <a16:colId xmlns:a16="http://schemas.microsoft.com/office/drawing/2014/main" val="282326223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189722374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4023163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0765279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43948365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8671021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7903996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152888520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03214302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85887698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2758375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7876745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92579240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5385310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939561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1998788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599527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54400825"/>
                    </a:ext>
                  </a:extLst>
                </a:gridCol>
              </a:tblGrid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Organisation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D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E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G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H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I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J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M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N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R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V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04278988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1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690951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837137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3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454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932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1BA23-3133-AE88-B8B3-01A472267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A6753-921E-AAC7-7D67-377E250B6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Feeling Listened To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A05716FA-D6EB-7A5E-BDCF-53F27E556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3AE23F1-33EB-B91F-8C44-C884D12138F8}"/>
              </a:ext>
            </a:extLst>
          </p:cNvPr>
          <p:cNvSpPr txBox="1"/>
          <p:nvPr/>
        </p:nvSpPr>
        <p:spPr>
          <a:xfrm rot="16200000">
            <a:off x="-967271" y="3667657"/>
            <a:ext cx="2813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E84D2C"/>
                </a:solidFill>
              </a:rPr>
              <a:t>% of respondents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162ABC6-FD64-46DC-8C81-E5ADB8B6C7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1049106"/>
              </p:ext>
            </p:extLst>
          </p:nvPr>
        </p:nvGraphicFramePr>
        <p:xfrm>
          <a:off x="781276" y="1350589"/>
          <a:ext cx="10629447" cy="4924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DCC6EF48-C4B9-985F-0CD9-BBF110221B0C}"/>
              </a:ext>
            </a:extLst>
          </p:cNvPr>
          <p:cNvGrpSpPr/>
          <p:nvPr/>
        </p:nvGrpSpPr>
        <p:grpSpPr>
          <a:xfrm>
            <a:off x="1446027" y="6247319"/>
            <a:ext cx="9299943" cy="397478"/>
            <a:chOff x="1446027" y="6247319"/>
            <a:chExt cx="9299943" cy="397478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4710FBB-185B-1657-3252-F76DA54B79C4}"/>
                </a:ext>
              </a:extLst>
            </p:cNvPr>
            <p:cNvSpPr txBox="1"/>
            <p:nvPr/>
          </p:nvSpPr>
          <p:spPr>
            <a:xfrm>
              <a:off x="1446027" y="6247319"/>
              <a:ext cx="14672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E84D2C"/>
                  </a:solidFill>
                </a:rPr>
                <a:t>Wave 1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8CD083C-1BB3-E16E-AF90-CBF0B0A3AF9A}"/>
                </a:ext>
              </a:extLst>
            </p:cNvPr>
            <p:cNvGrpSpPr/>
            <p:nvPr/>
          </p:nvGrpSpPr>
          <p:grpSpPr>
            <a:xfrm>
              <a:off x="5362352" y="6275465"/>
              <a:ext cx="5383618" cy="369332"/>
              <a:chOff x="5362352" y="6275465"/>
              <a:chExt cx="5383618" cy="369332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1B828E6-AF7E-F2E6-7A0A-C44F6C0CEE67}"/>
                  </a:ext>
                </a:extLst>
              </p:cNvPr>
              <p:cNvSpPr txBox="1"/>
              <p:nvPr/>
            </p:nvSpPr>
            <p:spPr>
              <a:xfrm>
                <a:off x="5362352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2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AEFA467-C66B-A300-279D-9D1324C1527A}"/>
                  </a:ext>
                </a:extLst>
              </p:cNvPr>
              <p:cNvSpPr txBox="1"/>
              <p:nvPr/>
            </p:nvSpPr>
            <p:spPr>
              <a:xfrm>
                <a:off x="9278677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8368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EC8E2-8B9A-41C7-2743-E97C1F458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933FB-C3E6-958D-B99F-1CFA8ABDF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Feeling Listened 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D603D-34EE-AF35-0558-A86AF39C9C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Theme Findings</a:t>
            </a:r>
          </a:p>
          <a:p>
            <a:r>
              <a:rPr lang="en-GB" dirty="0">
                <a:latin typeface="Gill Sans MT" panose="020B0502020104020203" pitchFamily="34" charset="0"/>
              </a:rPr>
              <a:t>The majority of organisations scored highly on this theme, some well above sector benchmarks</a:t>
            </a:r>
          </a:p>
          <a:p>
            <a:r>
              <a:rPr lang="en-GB" dirty="0">
                <a:latin typeface="Gill Sans MT" panose="020B0502020104020203" pitchFamily="34" charset="0"/>
              </a:rPr>
              <a:t>There are minimal differences between waves, either for individual organisations or for the average across all organisations surveyed</a:t>
            </a:r>
          </a:p>
          <a:p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71B4BEEF-4B88-FCA7-C9EB-245097671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45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81902-5403-C072-188B-99B04668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B2AE0-F8F7-6D15-B447-E0377763285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Three waves of surveys:</a:t>
            </a:r>
          </a:p>
          <a:p>
            <a:pPr lvl="1"/>
            <a:r>
              <a:rPr lang="en-GB" dirty="0">
                <a:latin typeface="Gill Sans MT" panose="020B0502020104020203" pitchFamily="34" charset="0"/>
              </a:rPr>
              <a:t>October 2023</a:t>
            </a:r>
          </a:p>
          <a:p>
            <a:pPr lvl="1"/>
            <a:r>
              <a:rPr lang="en-GB" dirty="0">
                <a:latin typeface="Gill Sans MT" panose="020B0502020104020203" pitchFamily="34" charset="0"/>
              </a:rPr>
              <a:t>October 2023 – July 2024</a:t>
            </a:r>
          </a:p>
          <a:p>
            <a:pPr lvl="1"/>
            <a:r>
              <a:rPr lang="en-GB" dirty="0">
                <a:latin typeface="Gill Sans MT" panose="020B0502020104020203" pitchFamily="34" charset="0"/>
              </a:rPr>
              <a:t>August 2024 – February 2025</a:t>
            </a:r>
          </a:p>
          <a:p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17 organisations participated:</a:t>
            </a:r>
          </a:p>
          <a:p>
            <a:pPr lvl="1"/>
            <a:r>
              <a:rPr lang="en-GB" dirty="0">
                <a:latin typeface="Gill Sans MT" panose="020B0502020104020203" pitchFamily="34" charset="0"/>
              </a:rPr>
              <a:t>1 in all three waves</a:t>
            </a:r>
          </a:p>
          <a:p>
            <a:pPr lvl="1"/>
            <a:r>
              <a:rPr lang="en-GB" dirty="0">
                <a:latin typeface="Gill Sans MT" panose="020B0502020104020203" pitchFamily="34" charset="0"/>
              </a:rPr>
              <a:t>7 in two waves</a:t>
            </a:r>
          </a:p>
          <a:p>
            <a:pPr lvl="1"/>
            <a:r>
              <a:rPr lang="en-GB" dirty="0">
                <a:latin typeface="Gill Sans MT" panose="020B0502020104020203" pitchFamily="34" charset="0"/>
              </a:rPr>
              <a:t>9 in one wave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69ECA-50A5-45C0-64E7-6CACD0FF7E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Seven common questions asked in all surveys*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Gill Sans MT" panose="020B0502020104020203" pitchFamily="34" charset="0"/>
              </a:rPr>
              <a:t>Overall satisfaction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Gill Sans MT" panose="020B0502020104020203" pitchFamily="34" charset="0"/>
              </a:rPr>
              <a:t>Flexibility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Gill Sans MT" panose="020B0502020104020203" pitchFamily="34" charset="0"/>
              </a:rPr>
              <a:t>Feeling listened to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Gill Sans MT" panose="020B0502020104020203" pitchFamily="34" charset="0"/>
              </a:rPr>
              <a:t>Training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Gill Sans MT" panose="020B0502020104020203" pitchFamily="34" charset="0"/>
              </a:rPr>
              <a:t>Skills and knowledge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Gill Sans MT" panose="020B0502020104020203" pitchFamily="34" charset="0"/>
              </a:rPr>
              <a:t>Communication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Gill Sans MT" panose="020B0502020104020203" pitchFamily="34" charset="0"/>
              </a:rPr>
              <a:t>Well-being</a:t>
            </a: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952FD248-BAB0-634A-D099-BF03FAC786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1B56B34-E1DA-B823-E6D5-23752DA55E88}"/>
              </a:ext>
            </a:extLst>
          </p:cNvPr>
          <p:cNvSpPr txBox="1"/>
          <p:nvPr/>
        </p:nvSpPr>
        <p:spPr>
          <a:xfrm>
            <a:off x="5018314" y="6176963"/>
            <a:ext cx="683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*some questions were omitted by some organisations</a:t>
            </a:r>
          </a:p>
        </p:txBody>
      </p:sp>
    </p:spTree>
    <p:extLst>
      <p:ext uri="{BB962C8B-B14F-4D97-AF65-F5344CB8AC3E}">
        <p14:creationId xmlns:p14="http://schemas.microsoft.com/office/powerpoint/2010/main" val="3227661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0D475-BF52-5CBB-DE74-1D1CBCB24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C854F-2996-01A4-2E37-B05DEF258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55F28-4E22-F06B-AD61-F61EE5C662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Question</a:t>
            </a:r>
          </a:p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I feel I have the right level of training or support to fulfil my role </a:t>
            </a: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Benchmark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6077E"/>
                </a:solidFill>
                <a:latin typeface="Gill Sans MT" panose="020B0502020104020203" pitchFamily="34" charset="0"/>
              </a:rPr>
              <a:t>48% </a:t>
            </a:r>
            <a:r>
              <a:rPr lang="en-GB" dirty="0">
                <a:latin typeface="Gill Sans MT" panose="020B0502020104020203" pitchFamily="34" charset="0"/>
              </a:rPr>
              <a:t>of current volunteers have received some training from the organisation they volunteer for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6077E"/>
                </a:solidFill>
                <a:latin typeface="Gill Sans MT" panose="020B0502020104020203" pitchFamily="34" charset="0"/>
              </a:rPr>
              <a:t>77% </a:t>
            </a:r>
            <a:r>
              <a:rPr lang="en-GB" dirty="0">
                <a:latin typeface="Gill Sans MT" panose="020B0502020104020203" pitchFamily="34" charset="0"/>
              </a:rPr>
              <a:t>of those who have received training feel that it has helped them to carry out their volunteering role to the best of their abilities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B32FFBC7-0E6A-6563-AFBE-13DDDBA0FD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8E37466-33E5-A8A0-A1E5-22AB68234E39}"/>
              </a:ext>
            </a:extLst>
          </p:cNvPr>
          <p:cNvSpPr txBox="1"/>
          <p:nvPr/>
        </p:nvSpPr>
        <p:spPr>
          <a:xfrm>
            <a:off x="7021902" y="6176963"/>
            <a:ext cx="483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Time Well Spent, </a:t>
            </a:r>
            <a:r>
              <a:rPr lang="en-GB" b="1" dirty="0"/>
              <a:t>2019</a:t>
            </a:r>
            <a:r>
              <a:rPr lang="en-GB" dirty="0"/>
              <a:t>: NCVO</a:t>
            </a:r>
          </a:p>
        </p:txBody>
      </p:sp>
    </p:spTree>
    <p:extLst>
      <p:ext uri="{BB962C8B-B14F-4D97-AF65-F5344CB8AC3E}">
        <p14:creationId xmlns:p14="http://schemas.microsoft.com/office/powerpoint/2010/main" val="1823366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AC867-ABD9-6507-11CF-07BB43377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9E648-97C6-C85F-CBE7-37BF8B961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Training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654754DE-59D9-25AB-75B9-67EEC79F2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B56C284-C2FD-DB0C-9FED-20695974E8C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18150571"/>
              </p:ext>
            </p:extLst>
          </p:nvPr>
        </p:nvGraphicFramePr>
        <p:xfrm>
          <a:off x="838200" y="1825625"/>
          <a:ext cx="10352313" cy="3867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3177995283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305526623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567484940"/>
                    </a:ext>
                  </a:extLst>
                </a:gridCol>
              </a:tblGrid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1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2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3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077226"/>
                  </a:ext>
                </a:extLst>
              </a:tr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78%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81%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81%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50814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B95F2FA-EDF9-230D-02F8-1C5B99472C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010165"/>
              </p:ext>
            </p:extLst>
          </p:nvPr>
        </p:nvGraphicFramePr>
        <p:xfrm>
          <a:off x="838200" y="5693229"/>
          <a:ext cx="1035231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1557747000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70262708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2375981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28494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35448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39557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420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2478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28502-5961-AF73-A427-AF10FFFE4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DE73-47EF-B90A-B35F-101B1DC2F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Training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E9820B7B-3592-14C6-F9FE-CA41664C8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C6503EC-761B-AE6E-E8A9-289DEC725C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746704"/>
              </p:ext>
            </p:extLst>
          </p:nvPr>
        </p:nvGraphicFramePr>
        <p:xfrm>
          <a:off x="181084" y="2899148"/>
          <a:ext cx="11829831" cy="25622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20838">
                  <a:extLst>
                    <a:ext uri="{9D8B030D-6E8A-4147-A177-3AD203B41FA5}">
                      <a16:colId xmlns:a16="http://schemas.microsoft.com/office/drawing/2014/main" val="282326223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189722374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4023163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0765279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43948365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8671021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7903996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152888520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03214302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85887698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2758375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7876745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92579240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5385310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939561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1998788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599527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54400825"/>
                    </a:ext>
                  </a:extLst>
                </a:gridCol>
              </a:tblGrid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Organisation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D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E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G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H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I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J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M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N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R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V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04278988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1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690951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837137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3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454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0288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88850-E93F-541C-12FB-5B04DDFFD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C99F-0FB4-DA63-16A7-07B52D6C7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Training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B35FB9B4-E78A-0F1E-4732-80F9F4631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F23196F-D082-4354-4712-2AC33EC39B08}"/>
              </a:ext>
            </a:extLst>
          </p:cNvPr>
          <p:cNvSpPr txBox="1"/>
          <p:nvPr/>
        </p:nvSpPr>
        <p:spPr>
          <a:xfrm rot="16200000">
            <a:off x="-967271" y="3667657"/>
            <a:ext cx="2813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E84D2C"/>
                </a:solidFill>
              </a:rPr>
              <a:t>% of respondents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1DBB568-EDB7-41F9-AE6D-A571917204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9867009"/>
              </p:ext>
            </p:extLst>
          </p:nvPr>
        </p:nvGraphicFramePr>
        <p:xfrm>
          <a:off x="781276" y="1350589"/>
          <a:ext cx="10629447" cy="4924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A48A0A75-DBCE-DF20-8EB4-ABA07C3CBA99}"/>
              </a:ext>
            </a:extLst>
          </p:cNvPr>
          <p:cNvGrpSpPr/>
          <p:nvPr/>
        </p:nvGrpSpPr>
        <p:grpSpPr>
          <a:xfrm>
            <a:off x="1446027" y="6247319"/>
            <a:ext cx="9299943" cy="397478"/>
            <a:chOff x="1446027" y="6247319"/>
            <a:chExt cx="9299943" cy="39747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7A630B2-082E-23C6-E990-8F02ABE9F1A8}"/>
                </a:ext>
              </a:extLst>
            </p:cNvPr>
            <p:cNvSpPr txBox="1"/>
            <p:nvPr/>
          </p:nvSpPr>
          <p:spPr>
            <a:xfrm>
              <a:off x="1446027" y="6247319"/>
              <a:ext cx="14672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E84D2C"/>
                  </a:solidFill>
                </a:rPr>
                <a:t>Wave 1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33210EC-4660-8925-DB37-AAD37A9B8600}"/>
                </a:ext>
              </a:extLst>
            </p:cNvPr>
            <p:cNvGrpSpPr/>
            <p:nvPr/>
          </p:nvGrpSpPr>
          <p:grpSpPr>
            <a:xfrm>
              <a:off x="5362352" y="6275465"/>
              <a:ext cx="5383618" cy="369332"/>
              <a:chOff x="5362352" y="6275465"/>
              <a:chExt cx="5383618" cy="369332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08DA053-2A72-E7FD-EE2A-CA079CA0D61F}"/>
                  </a:ext>
                </a:extLst>
              </p:cNvPr>
              <p:cNvSpPr txBox="1"/>
              <p:nvPr/>
            </p:nvSpPr>
            <p:spPr>
              <a:xfrm>
                <a:off x="5362352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2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6792D66-415C-3368-AA1A-77FA1F7C84B1}"/>
                  </a:ext>
                </a:extLst>
              </p:cNvPr>
              <p:cNvSpPr txBox="1"/>
              <p:nvPr/>
            </p:nvSpPr>
            <p:spPr>
              <a:xfrm>
                <a:off x="9278677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647727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1883E-617E-BA06-1511-C8092D1DD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415C0-2F9B-D751-564C-89625F993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0C979-DB76-1AA9-3B00-1F4C0DB2BC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Theme Findings</a:t>
            </a:r>
          </a:p>
          <a:p>
            <a:r>
              <a:rPr lang="en-GB" dirty="0">
                <a:latin typeface="Gill Sans MT" panose="020B0502020104020203" pitchFamily="34" charset="0"/>
              </a:rPr>
              <a:t>The majority of organisations scored highly on this theme as well,  most above benchmark.</a:t>
            </a:r>
          </a:p>
          <a:p>
            <a:r>
              <a:rPr lang="en-GB" dirty="0">
                <a:latin typeface="Gill Sans MT" panose="020B0502020104020203" pitchFamily="34" charset="0"/>
              </a:rPr>
              <a:t>All but one organisation who participated in multiple waves saw satisfaction with training stay the same or increase. </a:t>
            </a:r>
          </a:p>
          <a:p>
            <a:r>
              <a:rPr lang="en-GB" dirty="0">
                <a:latin typeface="Gill Sans MT" panose="020B0502020104020203" pitchFamily="34" charset="0"/>
              </a:rPr>
              <a:t>The one organisation that saw a decrease (C) had substantially more responses in Wave 3 than in Wave 1.</a:t>
            </a:r>
          </a:p>
          <a:p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CDA7988B-DD1E-F68D-9B72-9580CD574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30985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A674D-137E-F0AA-8C84-A4167FA61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A6646-8E29-D356-F808-3DC9BE2DB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Skills and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2D735-60A9-ADB3-8612-F43015493F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Question</a:t>
            </a:r>
          </a:p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I have benefited from gaining new skills and knowledge through training I have received </a:t>
            </a: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Benchmark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6077E"/>
                </a:solidFill>
                <a:latin typeface="Gill Sans MT" panose="020B0502020104020203" pitchFamily="34" charset="0"/>
              </a:rPr>
              <a:t>78% </a:t>
            </a:r>
            <a:r>
              <a:rPr lang="en-GB" dirty="0">
                <a:latin typeface="Gill Sans MT" panose="020B0502020104020203" pitchFamily="34" charset="0"/>
              </a:rPr>
              <a:t>of current volunteers who have received training feel that they have benefitted from new skills and knowledge as a result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6BE01D85-7C4C-EFE7-95B5-DB729E2EB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EDE96A8-2331-CAAF-8147-DBA4D14FFB0E}"/>
              </a:ext>
            </a:extLst>
          </p:cNvPr>
          <p:cNvSpPr txBox="1"/>
          <p:nvPr/>
        </p:nvSpPr>
        <p:spPr>
          <a:xfrm>
            <a:off x="7021902" y="6176963"/>
            <a:ext cx="483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Time Well Spent, </a:t>
            </a:r>
            <a:r>
              <a:rPr lang="en-GB" b="1" dirty="0"/>
              <a:t>2019</a:t>
            </a:r>
            <a:r>
              <a:rPr lang="en-GB" dirty="0"/>
              <a:t>: NCVO</a:t>
            </a:r>
          </a:p>
        </p:txBody>
      </p:sp>
    </p:spTree>
    <p:extLst>
      <p:ext uri="{BB962C8B-B14F-4D97-AF65-F5344CB8AC3E}">
        <p14:creationId xmlns:p14="http://schemas.microsoft.com/office/powerpoint/2010/main" val="40467492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8AB0-8B2C-E3F2-F61B-CC7DA3373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7BE30-32FC-C905-3010-D3F2A77BC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Skills and Knowledge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520BF826-DDDE-5059-392B-78425AF91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1997BE3-8AF2-E771-42A7-10DD63A0DD1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94625766"/>
              </p:ext>
            </p:extLst>
          </p:nvPr>
        </p:nvGraphicFramePr>
        <p:xfrm>
          <a:off x="838200" y="1825625"/>
          <a:ext cx="10352313" cy="3867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3177995283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305526623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567484940"/>
                    </a:ext>
                  </a:extLst>
                </a:gridCol>
              </a:tblGrid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1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2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3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077226"/>
                  </a:ext>
                </a:extLst>
              </a:tr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71%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80%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50814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A217952-109E-1DEA-F70C-3A15A44E0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299173"/>
              </p:ext>
            </p:extLst>
          </p:nvPr>
        </p:nvGraphicFramePr>
        <p:xfrm>
          <a:off x="838200" y="5693229"/>
          <a:ext cx="1035231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1557747000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70262708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2375981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12036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33822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16632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420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2011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F77B1-0F20-B1D9-8DB9-466E4E8D1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342C2-0A7F-A573-5FD8-029B0D440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Skills and Knowledge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BEB17B2E-971D-1752-E89B-4972EC9F1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8FC1C89-F960-5767-2A78-6589A53BEB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160406"/>
              </p:ext>
            </p:extLst>
          </p:nvPr>
        </p:nvGraphicFramePr>
        <p:xfrm>
          <a:off x="181084" y="2899148"/>
          <a:ext cx="11829831" cy="25622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20838">
                  <a:extLst>
                    <a:ext uri="{9D8B030D-6E8A-4147-A177-3AD203B41FA5}">
                      <a16:colId xmlns:a16="http://schemas.microsoft.com/office/drawing/2014/main" val="282326223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189722374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4023163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0765279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43948365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8671021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7903996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152888520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03214302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85887698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2758375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7876745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92579240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5385310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939561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1998788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599527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54400825"/>
                    </a:ext>
                  </a:extLst>
                </a:gridCol>
              </a:tblGrid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Organisation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D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E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G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H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I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J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M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N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R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V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04278988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1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52%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690951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837137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3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454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28090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FB3DA-0291-B39D-5A5D-53EC3B97B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D3D8E-D486-2DA7-92E2-D5D3CD0BE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Skills and Knowledge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DAB77455-2F56-E76A-94FF-A5BB7759B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D56B562-7C54-BE09-D845-5C9FB60B72D3}"/>
              </a:ext>
            </a:extLst>
          </p:cNvPr>
          <p:cNvSpPr txBox="1"/>
          <p:nvPr/>
        </p:nvSpPr>
        <p:spPr>
          <a:xfrm rot="16200000">
            <a:off x="-967271" y="3667657"/>
            <a:ext cx="2813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E84D2C"/>
                </a:solidFill>
              </a:rPr>
              <a:t>% of respondents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F896836-3BFF-40A9-AAEF-A1A7B8FF81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0297492"/>
              </p:ext>
            </p:extLst>
          </p:nvPr>
        </p:nvGraphicFramePr>
        <p:xfrm>
          <a:off x="781276" y="1350589"/>
          <a:ext cx="10629447" cy="4924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473D439E-516F-2471-9BCA-EEA8680A1443}"/>
              </a:ext>
            </a:extLst>
          </p:cNvPr>
          <p:cNvGrpSpPr/>
          <p:nvPr/>
        </p:nvGrpSpPr>
        <p:grpSpPr>
          <a:xfrm>
            <a:off x="1446027" y="6247319"/>
            <a:ext cx="9299943" cy="397478"/>
            <a:chOff x="1446027" y="6247319"/>
            <a:chExt cx="9299943" cy="39747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9882F00-37B1-5535-CAA5-AF2AA60638A8}"/>
                </a:ext>
              </a:extLst>
            </p:cNvPr>
            <p:cNvSpPr txBox="1"/>
            <p:nvPr/>
          </p:nvSpPr>
          <p:spPr>
            <a:xfrm>
              <a:off x="1446027" y="6247319"/>
              <a:ext cx="14672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E84D2C"/>
                  </a:solidFill>
                </a:rPr>
                <a:t>Wave 1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BCFC1BF-8E48-BB86-47F7-063CA735BB5C}"/>
                </a:ext>
              </a:extLst>
            </p:cNvPr>
            <p:cNvGrpSpPr/>
            <p:nvPr/>
          </p:nvGrpSpPr>
          <p:grpSpPr>
            <a:xfrm>
              <a:off x="5362352" y="6275465"/>
              <a:ext cx="5383618" cy="369332"/>
              <a:chOff x="5362352" y="6275465"/>
              <a:chExt cx="5383618" cy="369332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83AFDA-E75F-3BEF-47DC-62BCA7C6C989}"/>
                  </a:ext>
                </a:extLst>
              </p:cNvPr>
              <p:cNvSpPr txBox="1"/>
              <p:nvPr/>
            </p:nvSpPr>
            <p:spPr>
              <a:xfrm>
                <a:off x="5362352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2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287962B-4DC6-CE8B-99C7-2E03A044EB80}"/>
                  </a:ext>
                </a:extLst>
              </p:cNvPr>
              <p:cNvSpPr txBox="1"/>
              <p:nvPr/>
            </p:nvSpPr>
            <p:spPr>
              <a:xfrm>
                <a:off x="9278677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50469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C0AC6-EE7A-7C43-A516-3EE3977C6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519FE-DB82-D042-B41C-C2FC81170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Skills and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7AC5B-64EB-FBCA-97F2-7B1B8A190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Theme Findings</a:t>
            </a:r>
          </a:p>
          <a:p>
            <a:r>
              <a:rPr lang="en-GB" dirty="0">
                <a:latin typeface="Gill Sans MT" panose="020B0502020104020203" pitchFamily="34" charset="0"/>
              </a:rPr>
              <a:t>The majority of organisations performed below the sector benchmark for this theme across all waves.</a:t>
            </a:r>
          </a:p>
          <a:p>
            <a:r>
              <a:rPr lang="en-GB" dirty="0">
                <a:latin typeface="Gill Sans MT" panose="020B0502020104020203" pitchFamily="34" charset="0"/>
              </a:rPr>
              <a:t>That said, most that participated in multiple waves saw an increase over time, albeit often with quite different numbers of responses</a:t>
            </a:r>
          </a:p>
          <a:p>
            <a:r>
              <a:rPr lang="en-GB" dirty="0">
                <a:latin typeface="Gill Sans MT" panose="020B0502020104020203" pitchFamily="34" charset="0"/>
              </a:rPr>
              <a:t>For example, Organisation H’s proportion of volunteers satisfied that they were gaining skills and knowledge increased from 68% in wave 1 to 89% in wave 2, but the number of respondents increased from 622 to 10,557 between waves 1 and 2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0FB7C02D-6756-734A-15FF-A21866371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7097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9D214-2BE4-B527-A30E-EF0053752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A53AC-5E65-BC4B-F19A-C43AD48A2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CA125-4DC9-2850-1A16-3728CBB46F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809514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The participating organisations were:</a:t>
            </a: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Results are anonymised. Each organisation in random order is referred to by a letter between A and X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41F33C15-AC11-C189-8298-85D6B95FD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33F30FA-7324-6852-8E64-F6799B7F46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371951"/>
              </p:ext>
            </p:extLst>
          </p:nvPr>
        </p:nvGraphicFramePr>
        <p:xfrm>
          <a:off x="972457" y="2787650"/>
          <a:ext cx="10247085" cy="2743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415695">
                  <a:extLst>
                    <a:ext uri="{9D8B030D-6E8A-4147-A177-3AD203B41FA5}">
                      <a16:colId xmlns:a16="http://schemas.microsoft.com/office/drawing/2014/main" val="3973696729"/>
                    </a:ext>
                  </a:extLst>
                </a:gridCol>
                <a:gridCol w="3415695">
                  <a:extLst>
                    <a:ext uri="{9D8B030D-6E8A-4147-A177-3AD203B41FA5}">
                      <a16:colId xmlns:a16="http://schemas.microsoft.com/office/drawing/2014/main" val="319967259"/>
                    </a:ext>
                  </a:extLst>
                </a:gridCol>
                <a:gridCol w="3415695">
                  <a:extLst>
                    <a:ext uri="{9D8B030D-6E8A-4147-A177-3AD203B41FA5}">
                      <a16:colId xmlns:a16="http://schemas.microsoft.com/office/drawing/2014/main" val="32725107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British Red Cross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Citizens Advice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CPRE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818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Dog’s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Girl Guiding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Guide Dogs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095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National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NCT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NSPCC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269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RNIB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RNLI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RVS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300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RSPB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RSPCA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Scouts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002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Stroke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Gill Sans MT" panose="020B0502020104020203" pitchFamily="34" charset="0"/>
                        </a:rPr>
                        <a:t>Trussell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557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23908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35794-B5A8-623B-632F-1D356F501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91CC3-BE64-BF3A-1AAA-E62E15D82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D7CC2-53B3-740A-28B7-3524E5EAEE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Question</a:t>
            </a:r>
          </a:p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The [organisation] communicates well with volunteers </a:t>
            </a: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Benchmark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6077E"/>
                </a:solidFill>
                <a:latin typeface="Gill Sans MT" panose="020B0502020104020203" pitchFamily="34" charset="0"/>
              </a:rPr>
              <a:t>79% </a:t>
            </a:r>
            <a:r>
              <a:rPr lang="en-GB" dirty="0">
                <a:latin typeface="Gill Sans MT" panose="020B0502020104020203" pitchFamily="34" charset="0"/>
              </a:rPr>
              <a:t>of current volunteers feel that the organisation they volunteer for communicates with them well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AE00EEB9-CD11-AB4E-41B0-E9AA90212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38645E9-ABC5-0FE2-8621-B9DFC9D6FB62}"/>
              </a:ext>
            </a:extLst>
          </p:cNvPr>
          <p:cNvSpPr txBox="1"/>
          <p:nvPr/>
        </p:nvSpPr>
        <p:spPr>
          <a:xfrm>
            <a:off x="7021902" y="6176963"/>
            <a:ext cx="483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Time Well Spent, </a:t>
            </a:r>
            <a:r>
              <a:rPr lang="en-GB" b="1" dirty="0"/>
              <a:t>2019</a:t>
            </a:r>
            <a:r>
              <a:rPr lang="en-GB" dirty="0"/>
              <a:t>: NCVO</a:t>
            </a:r>
          </a:p>
        </p:txBody>
      </p:sp>
    </p:spTree>
    <p:extLst>
      <p:ext uri="{BB962C8B-B14F-4D97-AF65-F5344CB8AC3E}">
        <p14:creationId xmlns:p14="http://schemas.microsoft.com/office/powerpoint/2010/main" val="16336670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E9576-8D62-9A2C-1D6D-65F310404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FDF78-F3FC-0EEC-F410-5D45E4806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Communication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2498E6B5-8243-B532-3703-199B54B51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78EE96C-A474-78EB-FF2F-434C708781F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65637720"/>
              </p:ext>
            </p:extLst>
          </p:nvPr>
        </p:nvGraphicFramePr>
        <p:xfrm>
          <a:off x="838200" y="1825625"/>
          <a:ext cx="10352313" cy="3867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3177995283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305526623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567484940"/>
                    </a:ext>
                  </a:extLst>
                </a:gridCol>
              </a:tblGrid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1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2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3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077226"/>
                  </a:ext>
                </a:extLst>
              </a:tr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71%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74%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73%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50814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35AEACD-E37E-067A-058F-0DBDC4780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194338"/>
              </p:ext>
            </p:extLst>
          </p:nvPr>
        </p:nvGraphicFramePr>
        <p:xfrm>
          <a:off x="838200" y="5693229"/>
          <a:ext cx="1035231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1557747000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70262708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2375981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28494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36951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29637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420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2655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C5445-D024-6C9C-AE83-AD3C88CF0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D63FA-E01A-5AC7-A933-BCF424516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Communication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A6ABB31E-0DCF-1E72-1EF9-306ABA9E4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6C4DD75-44A3-CDDE-6BA0-A6FA0C5D3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995690"/>
              </p:ext>
            </p:extLst>
          </p:nvPr>
        </p:nvGraphicFramePr>
        <p:xfrm>
          <a:off x="181084" y="2899148"/>
          <a:ext cx="11829831" cy="25622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20838">
                  <a:extLst>
                    <a:ext uri="{9D8B030D-6E8A-4147-A177-3AD203B41FA5}">
                      <a16:colId xmlns:a16="http://schemas.microsoft.com/office/drawing/2014/main" val="282326223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189722374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4023163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0765279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43948365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8671021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7903996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152888520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03214302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85887698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2758375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7876745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92579240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5385310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939561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1998788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599527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54400825"/>
                    </a:ext>
                  </a:extLst>
                </a:gridCol>
              </a:tblGrid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Organisation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D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E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G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H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I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J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M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N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R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V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04278988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1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58%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690951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837137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3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58%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454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9676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F7F32-C75C-CF2F-09C9-ED46DD571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819F2-1C0D-2A01-0130-4799086DB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Communication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2D68944A-B8E7-5BFE-DC82-E10A7ECF1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175FE9F-7ACF-90F7-277C-682451D75936}"/>
              </a:ext>
            </a:extLst>
          </p:cNvPr>
          <p:cNvSpPr txBox="1"/>
          <p:nvPr/>
        </p:nvSpPr>
        <p:spPr>
          <a:xfrm rot="16200000">
            <a:off x="-967271" y="3667657"/>
            <a:ext cx="2813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E84D2C"/>
                </a:solidFill>
              </a:rPr>
              <a:t>% of respondents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77DB386-BB10-40A4-A09D-2737C74B63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9705415"/>
              </p:ext>
            </p:extLst>
          </p:nvPr>
        </p:nvGraphicFramePr>
        <p:xfrm>
          <a:off x="781276" y="1350589"/>
          <a:ext cx="10629447" cy="4924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43CE094A-9D83-FD5A-5B80-11EB4353CBAD}"/>
              </a:ext>
            </a:extLst>
          </p:cNvPr>
          <p:cNvGrpSpPr/>
          <p:nvPr/>
        </p:nvGrpSpPr>
        <p:grpSpPr>
          <a:xfrm>
            <a:off x="1446027" y="6247319"/>
            <a:ext cx="9299943" cy="397478"/>
            <a:chOff x="1446027" y="6247319"/>
            <a:chExt cx="9299943" cy="39747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A05E8E1-C895-5AA3-6757-7F6D0A72EB37}"/>
                </a:ext>
              </a:extLst>
            </p:cNvPr>
            <p:cNvSpPr txBox="1"/>
            <p:nvPr/>
          </p:nvSpPr>
          <p:spPr>
            <a:xfrm>
              <a:off x="1446027" y="6247319"/>
              <a:ext cx="14672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E84D2C"/>
                  </a:solidFill>
                </a:rPr>
                <a:t>Wave 1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CDA4C40-F91A-0361-29A4-CAE91679261C}"/>
                </a:ext>
              </a:extLst>
            </p:cNvPr>
            <p:cNvGrpSpPr/>
            <p:nvPr/>
          </p:nvGrpSpPr>
          <p:grpSpPr>
            <a:xfrm>
              <a:off x="5362352" y="6275465"/>
              <a:ext cx="5383618" cy="369332"/>
              <a:chOff x="5362352" y="6275465"/>
              <a:chExt cx="5383618" cy="369332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4A872CB-B112-B71D-FDB4-277823F2C7B2}"/>
                  </a:ext>
                </a:extLst>
              </p:cNvPr>
              <p:cNvSpPr txBox="1"/>
              <p:nvPr/>
            </p:nvSpPr>
            <p:spPr>
              <a:xfrm>
                <a:off x="5362352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2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AD92FBB-EE28-7476-258C-D71CFF345B34}"/>
                  </a:ext>
                </a:extLst>
              </p:cNvPr>
              <p:cNvSpPr txBox="1"/>
              <p:nvPr/>
            </p:nvSpPr>
            <p:spPr>
              <a:xfrm>
                <a:off x="9278677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545995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7EF2E-55C3-7BBC-0B7D-8C31A6278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7B0B6-CDB9-46F3-F4B2-268175FD6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5259D-CAE9-9BC5-C2D7-95E5DCDEE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Theme Findings</a:t>
            </a:r>
          </a:p>
          <a:p>
            <a:r>
              <a:rPr lang="en-GB" dirty="0">
                <a:latin typeface="Gill Sans MT" panose="020B0502020104020203" pitchFamily="34" charset="0"/>
              </a:rPr>
              <a:t>The is substantial variation between volunteers’ satisfaction with communication at different organisations </a:t>
            </a:r>
          </a:p>
          <a:p>
            <a:r>
              <a:rPr lang="en-GB" dirty="0">
                <a:latin typeface="Gill Sans MT" panose="020B0502020104020203" pitchFamily="34" charset="0"/>
              </a:rPr>
              <a:t>Most organisations are below the sector benchmark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F75446EA-7D82-28DB-8C37-E4C371483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135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636C8-2ACF-838F-5340-FB94D4345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92D2A-A444-19B2-B9F2-CD21B14A1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Well-Being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42FE8-B8B4-C609-3F81-0913B8B7C0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Question</a:t>
            </a:r>
          </a:p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I feel volunteering improves my well-being </a:t>
            </a: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Benchmark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6077E"/>
                </a:solidFill>
                <a:latin typeface="Gill Sans MT" panose="020B0502020104020203" pitchFamily="34" charset="0"/>
              </a:rPr>
              <a:t>75% </a:t>
            </a:r>
            <a:r>
              <a:rPr lang="en-GB" dirty="0">
                <a:latin typeface="Gill Sans MT" panose="020B0502020104020203" pitchFamily="34" charset="0"/>
              </a:rPr>
              <a:t>of current volunteers agree that volunteering improves their mental health and well-being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7BA6DE55-FED4-164D-D73B-77DA7DE71E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71CCB4-F440-A055-DABA-9F2772D36A65}"/>
              </a:ext>
            </a:extLst>
          </p:cNvPr>
          <p:cNvSpPr txBox="1"/>
          <p:nvPr/>
        </p:nvSpPr>
        <p:spPr>
          <a:xfrm>
            <a:off x="7021902" y="6176963"/>
            <a:ext cx="483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Time Well Spent, </a:t>
            </a:r>
            <a:r>
              <a:rPr lang="en-GB" b="1" dirty="0"/>
              <a:t>2023</a:t>
            </a:r>
            <a:r>
              <a:rPr lang="en-GB" dirty="0"/>
              <a:t>: NCVO</a:t>
            </a:r>
          </a:p>
        </p:txBody>
      </p:sp>
    </p:spTree>
    <p:extLst>
      <p:ext uri="{BB962C8B-B14F-4D97-AF65-F5344CB8AC3E}">
        <p14:creationId xmlns:p14="http://schemas.microsoft.com/office/powerpoint/2010/main" val="21228509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B3D1D-2516-F83D-E441-5CCE3C020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04C2C-2927-D45F-25E2-4DA0245ED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Well-Being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A3A54456-9351-D045-98A1-C15109AEA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B67EEA2-904D-3FDB-1DA6-557236C5A9D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61024882"/>
              </p:ext>
            </p:extLst>
          </p:nvPr>
        </p:nvGraphicFramePr>
        <p:xfrm>
          <a:off x="838200" y="1825625"/>
          <a:ext cx="10352313" cy="3867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3177995283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305526623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567484940"/>
                    </a:ext>
                  </a:extLst>
                </a:gridCol>
              </a:tblGrid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1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2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3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077226"/>
                  </a:ext>
                </a:extLst>
              </a:tr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88%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84%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88%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50814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83ED08B-5B4B-3DB7-81AA-7D4B4DB67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836616"/>
              </p:ext>
            </p:extLst>
          </p:nvPr>
        </p:nvGraphicFramePr>
        <p:xfrm>
          <a:off x="838200" y="5693229"/>
          <a:ext cx="1035231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1557747000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70262708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2375981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28494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36951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32259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420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5059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77F61-C71F-3257-8C45-74C28CFF8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A3C43-4B8C-B3A4-B4A3-B3ED6685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Well-Being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26D42492-9DC1-7C54-4A23-46A34A983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55886E6-F0A7-7530-A7B0-3EC42C9238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388995"/>
              </p:ext>
            </p:extLst>
          </p:nvPr>
        </p:nvGraphicFramePr>
        <p:xfrm>
          <a:off x="181084" y="2899148"/>
          <a:ext cx="11829831" cy="25622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20838">
                  <a:extLst>
                    <a:ext uri="{9D8B030D-6E8A-4147-A177-3AD203B41FA5}">
                      <a16:colId xmlns:a16="http://schemas.microsoft.com/office/drawing/2014/main" val="282326223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189722374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4023163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0765279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43948365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8671021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7903996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152888520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03214302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85887698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2758375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7876745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92579240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5385310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939561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1998788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599527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54400825"/>
                    </a:ext>
                  </a:extLst>
                </a:gridCol>
              </a:tblGrid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Organisation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D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E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G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H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I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J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M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N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R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V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04278988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1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84%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690951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837137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3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454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5831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D2B69-A2DC-C0E8-DCE9-EC5DF9B3D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7F1A6-5A6F-1783-7B98-AC4A2F041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Well-Being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F7F590CC-B3FC-645B-61C1-429A7D9699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E12CBC16-263D-E630-31FD-07878A17BF03}"/>
              </a:ext>
            </a:extLst>
          </p:cNvPr>
          <p:cNvGrpSpPr/>
          <p:nvPr/>
        </p:nvGrpSpPr>
        <p:grpSpPr>
          <a:xfrm>
            <a:off x="1446027" y="6247319"/>
            <a:ext cx="9299943" cy="397478"/>
            <a:chOff x="1446027" y="6247319"/>
            <a:chExt cx="9299943" cy="397478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78AA8B2-B17C-E288-D4D7-B70068B50192}"/>
                </a:ext>
              </a:extLst>
            </p:cNvPr>
            <p:cNvSpPr txBox="1"/>
            <p:nvPr/>
          </p:nvSpPr>
          <p:spPr>
            <a:xfrm>
              <a:off x="1446027" y="6247319"/>
              <a:ext cx="14672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E84D2C"/>
                  </a:solidFill>
                </a:rPr>
                <a:t>Wave 1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4AE4046-85C5-25DA-B040-8A94C5FF7F7A}"/>
                </a:ext>
              </a:extLst>
            </p:cNvPr>
            <p:cNvGrpSpPr/>
            <p:nvPr/>
          </p:nvGrpSpPr>
          <p:grpSpPr>
            <a:xfrm>
              <a:off x="5362352" y="6275465"/>
              <a:ext cx="5383618" cy="369332"/>
              <a:chOff x="5362352" y="6275465"/>
              <a:chExt cx="5383618" cy="369332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CCEC0F8-2C78-CFCD-41D4-6F02E1B07AEE}"/>
                  </a:ext>
                </a:extLst>
              </p:cNvPr>
              <p:cNvSpPr txBox="1"/>
              <p:nvPr/>
            </p:nvSpPr>
            <p:spPr>
              <a:xfrm>
                <a:off x="5362352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2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DC6B330-DF48-17B5-6526-604782A1493C}"/>
                  </a:ext>
                </a:extLst>
              </p:cNvPr>
              <p:cNvSpPr txBox="1"/>
              <p:nvPr/>
            </p:nvSpPr>
            <p:spPr>
              <a:xfrm>
                <a:off x="9278677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3</a:t>
                </a:r>
              </a:p>
            </p:txBody>
          </p:sp>
        </p:grp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E69DB0E-18CA-F267-AB0F-7E596F092A89}"/>
              </a:ext>
            </a:extLst>
          </p:cNvPr>
          <p:cNvSpPr txBox="1"/>
          <p:nvPr/>
        </p:nvSpPr>
        <p:spPr>
          <a:xfrm rot="16200000">
            <a:off x="-967271" y="3667657"/>
            <a:ext cx="2813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E84D2C"/>
                </a:solidFill>
              </a:rPr>
              <a:t>% of respondents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D5CC55B-333F-4400-92E5-DC2F01ABB0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9143818"/>
              </p:ext>
            </p:extLst>
          </p:nvPr>
        </p:nvGraphicFramePr>
        <p:xfrm>
          <a:off x="781276" y="1350589"/>
          <a:ext cx="10629447" cy="4924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80601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E3074-F857-852C-6938-18138FAD8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4EAAE-90DF-CD8B-1487-6E0FD3014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Well-Being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09B8E-5DB2-D6B2-DFB2-7006709949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Theme Findings</a:t>
            </a:r>
          </a:p>
          <a:p>
            <a:r>
              <a:rPr lang="en-GB" dirty="0">
                <a:latin typeface="Gill Sans MT" panose="020B0502020104020203" pitchFamily="34" charset="0"/>
              </a:rPr>
              <a:t>Nearly all organisations are performing above the sector benchmark for the proportion of volunteers who agree that volunteering improves their well-being</a:t>
            </a:r>
          </a:p>
          <a:p>
            <a:r>
              <a:rPr lang="en-GB" dirty="0">
                <a:latin typeface="Gill Sans MT" panose="020B0502020104020203" pitchFamily="34" charset="0"/>
              </a:rPr>
              <a:t>For those organisations who participated in multiple waves, most have either sustained or increased the proportion of volunteers responding positively to this theme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8B62A344-229B-0788-A593-8FA89B285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467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CE38F-C2B4-5692-D84B-6DEA90304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40CE9-C699-0369-6018-15F43A397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381B6-1B76-9F4A-5645-8989FA9721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809514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The number of responses varied between organisations and between waves:</a:t>
            </a: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EF3EC747-B82A-40CD-1648-3DAB586F0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F357DB6-17D0-44C7-49C9-EEB549043E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410481"/>
              </p:ext>
            </p:extLst>
          </p:nvPr>
        </p:nvGraphicFramePr>
        <p:xfrm>
          <a:off x="181084" y="2899148"/>
          <a:ext cx="11829831" cy="25622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20838">
                  <a:extLst>
                    <a:ext uri="{9D8B030D-6E8A-4147-A177-3AD203B41FA5}">
                      <a16:colId xmlns:a16="http://schemas.microsoft.com/office/drawing/2014/main" val="282326223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189722374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4023163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0765279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43948365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8671021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7903996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152888520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03214302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85887698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2758375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7876745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92579240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5385310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939561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1998788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599527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54400825"/>
                    </a:ext>
                  </a:extLst>
                </a:gridCol>
              </a:tblGrid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Organisation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D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G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H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J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04278988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5002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1100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2469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1262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15088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1074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1370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690951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1503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10557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4306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17456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1129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837137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9775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1680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16482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2420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1192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6443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454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8975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26F27-1D56-374B-3FB7-5FACB810C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43FB4-165C-B224-AF93-5A47344C4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Reflections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47515-352F-08B2-E3C9-4B81B3E418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latin typeface="Gill Sans MT" panose="020B0502020104020203" pitchFamily="34" charset="0"/>
              </a:rPr>
              <a:t>Volunteers’ sense of well-being, experiences of training and sense that they are listened to are all above the sector average in nearly all surveyed organisations</a:t>
            </a:r>
          </a:p>
          <a:p>
            <a:endParaRPr lang="en-GB" dirty="0">
              <a:latin typeface="Gill Sans MT" panose="020B0502020104020203" pitchFamily="34" charset="0"/>
            </a:endParaRPr>
          </a:p>
          <a:p>
            <a:r>
              <a:rPr lang="en-GB" dirty="0">
                <a:latin typeface="Gill Sans MT" panose="020B0502020104020203" pitchFamily="34" charset="0"/>
              </a:rPr>
              <a:t>Surveyed organisations might reflect on why their volunteers are less confident that they have developed skills and knowledge than volunteers from across the sector as a whole</a:t>
            </a:r>
          </a:p>
          <a:p>
            <a:endParaRPr lang="en-GB" dirty="0">
              <a:latin typeface="Gill Sans MT" panose="020B0502020104020203" pitchFamily="34" charset="0"/>
            </a:endParaRPr>
          </a:p>
          <a:p>
            <a:r>
              <a:rPr lang="en-GB" dirty="0">
                <a:latin typeface="Gill Sans MT" panose="020B0502020104020203" pitchFamily="34" charset="0"/>
              </a:rPr>
              <a:t>For two themes – flexibility and communications – there are substantial differences between surveyed organisations, with some well below sector benchmarks</a:t>
            </a:r>
          </a:p>
          <a:p>
            <a:endParaRPr lang="en-GB" dirty="0">
              <a:latin typeface="Gill Sans MT" panose="020B0502020104020203" pitchFamily="34" charset="0"/>
            </a:endParaRPr>
          </a:p>
          <a:p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F89453ED-5A3A-4396-0209-1BB537B36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80512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0719F-464A-2C5B-6439-67E97BE54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B8440-B65B-C2A6-1CDF-DD51C510E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Future Surveys</a:t>
            </a:r>
            <a:endParaRPr lang="en-GB" b="1" dirty="0">
              <a:solidFill>
                <a:srgbClr val="E84D2C"/>
              </a:solidFill>
              <a:latin typeface="Gill Sans MT" panose="020B0502020104020203" pitchFamily="34" charset="0"/>
              <a:ea typeface="Source Sans Pro Light" panose="020B04030304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A1965-3B18-79C7-45D0-BD54788AD7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515599" cy="4351338"/>
          </a:xfrm>
        </p:spPr>
        <p:txBody>
          <a:bodyPr>
            <a:normAutofit/>
          </a:bodyPr>
          <a:lstStyle/>
          <a:p>
            <a:r>
              <a:rPr lang="en-GB" dirty="0">
                <a:latin typeface="Gill Sans MT" panose="020B0502020104020203" pitchFamily="34" charset="0"/>
              </a:rPr>
              <a:t>Consolidated annual waves will enable year-on-year comparison and allow trends to be analysed more clearly</a:t>
            </a:r>
          </a:p>
          <a:p>
            <a:endParaRPr lang="en-GB" dirty="0">
              <a:latin typeface="Gill Sans MT" panose="020B0502020104020203" pitchFamily="34" charset="0"/>
            </a:endParaRPr>
          </a:p>
          <a:p>
            <a:r>
              <a:rPr lang="en-GB" dirty="0">
                <a:latin typeface="Gill Sans MT" panose="020B0502020104020203" pitchFamily="34" charset="0"/>
              </a:rPr>
              <a:t>Organisations are encouraged to survey similar volunteer cohorts in each annual survey to allow for robust comparisons over time</a:t>
            </a:r>
          </a:p>
          <a:p>
            <a:endParaRPr lang="en-GB" dirty="0">
              <a:latin typeface="Gill Sans MT" panose="020B0502020104020203" pitchFamily="34" charset="0"/>
            </a:endParaRPr>
          </a:p>
          <a:p>
            <a:r>
              <a:rPr lang="en-GB" dirty="0">
                <a:latin typeface="Gill Sans MT" panose="020B0502020104020203" pitchFamily="34" charset="0"/>
              </a:rPr>
              <a:t>The inclusion of demographic data (e.g. age, gender, location) would enable more detailed analysis and more robust conclusions to be drawn</a:t>
            </a:r>
          </a:p>
          <a:p>
            <a:endParaRPr lang="en-GB" dirty="0">
              <a:latin typeface="Gill Sans MT" panose="020B0502020104020203" pitchFamily="34" charset="0"/>
            </a:endParaRPr>
          </a:p>
          <a:p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149B5AED-B707-AAEC-ED4F-756C5722BF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779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B5007-8E57-D373-C91B-EB4BAC655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C9C62-8D0E-2FD1-43D7-BAB08710A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Overall Satisfaction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12E44-6072-782C-559F-BF6AB7DC5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Question</a:t>
            </a:r>
          </a:p>
          <a:p>
            <a:pPr marL="0" indent="0">
              <a:buNone/>
            </a:pPr>
            <a:r>
              <a:rPr lang="en-GB" dirty="0">
                <a:latin typeface="Gill Sans MT" panose="020B0502020104020203" pitchFamily="34" charset="0"/>
              </a:rPr>
              <a:t>I would recommend [this organisation] as a great place/organisation to volunteer</a:t>
            </a:r>
          </a:p>
          <a:p>
            <a:pPr marL="0" indent="0">
              <a:buNone/>
            </a:pPr>
            <a:endParaRPr lang="en-GB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Benchmark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6077E"/>
                </a:solidFill>
                <a:latin typeface="Gill Sans MT" panose="020B0502020104020203" pitchFamily="34" charset="0"/>
              </a:rPr>
              <a:t>92% </a:t>
            </a:r>
            <a:r>
              <a:rPr lang="en-GB" dirty="0">
                <a:latin typeface="Gill Sans MT" panose="020B0502020104020203" pitchFamily="34" charset="0"/>
              </a:rPr>
              <a:t>of current volunteers are satisfied with their volunteering experience.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6077E"/>
                </a:solidFill>
                <a:latin typeface="Gill Sans MT" panose="020B0502020104020203" pitchFamily="34" charset="0"/>
              </a:rPr>
              <a:t>50% </a:t>
            </a:r>
            <a:r>
              <a:rPr lang="en-GB" dirty="0">
                <a:latin typeface="Gill Sans MT" panose="020B0502020104020203" pitchFamily="34" charset="0"/>
              </a:rPr>
              <a:t>of these are ‘very satisfied’, with 42% ‘fairly satisfied’.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B1FCBEC0-8580-EB19-F328-22536D6BB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193C350-ADCC-4251-2478-C4F9FA79205F}"/>
              </a:ext>
            </a:extLst>
          </p:cNvPr>
          <p:cNvSpPr txBox="1"/>
          <p:nvPr/>
        </p:nvSpPr>
        <p:spPr>
          <a:xfrm>
            <a:off x="7021902" y="6176963"/>
            <a:ext cx="483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Time Well Spent, </a:t>
            </a:r>
            <a:r>
              <a:rPr lang="en-GB" b="1" dirty="0"/>
              <a:t>2023</a:t>
            </a:r>
            <a:r>
              <a:rPr lang="en-GB" dirty="0"/>
              <a:t>: NCVO</a:t>
            </a:r>
          </a:p>
        </p:txBody>
      </p:sp>
    </p:spTree>
    <p:extLst>
      <p:ext uri="{BB962C8B-B14F-4D97-AF65-F5344CB8AC3E}">
        <p14:creationId xmlns:p14="http://schemas.microsoft.com/office/powerpoint/2010/main" val="4281498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28423-01FF-603A-BFDE-88A71DC4E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489F4-7901-2FD5-46DA-89E146723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Overall Satisfaction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898ADCCE-A586-2B2F-B4C2-A3D748D67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09154CD-31EC-CE85-C66D-33E36D89C86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85862097"/>
              </p:ext>
            </p:extLst>
          </p:nvPr>
        </p:nvGraphicFramePr>
        <p:xfrm>
          <a:off x="838200" y="1825625"/>
          <a:ext cx="10352313" cy="3867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3177995283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305526623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567484940"/>
                    </a:ext>
                  </a:extLst>
                </a:gridCol>
              </a:tblGrid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1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2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Gill Sans MT" panose="020B0502020104020203" pitchFamily="34" charset="0"/>
                        </a:rPr>
                        <a:t>Wave 3</a:t>
                      </a:r>
                    </a:p>
                  </a:txBody>
                  <a:tcPr anchor="ctr">
                    <a:solidFill>
                      <a:srgbClr val="E84D2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077226"/>
                  </a:ext>
                </a:extLst>
              </a:tr>
              <a:tr h="1933802"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89%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86%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89%</a:t>
                      </a:r>
                    </a:p>
                  </a:txBody>
                  <a:tcPr anchor="ctr">
                    <a:solidFill>
                      <a:srgbClr val="E6077E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50814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AF920A3-07AB-A4BB-C01E-45ADE5044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68706"/>
              </p:ext>
            </p:extLst>
          </p:nvPr>
        </p:nvGraphicFramePr>
        <p:xfrm>
          <a:off x="838200" y="5693229"/>
          <a:ext cx="1035231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771">
                  <a:extLst>
                    <a:ext uri="{9D8B030D-6E8A-4147-A177-3AD203B41FA5}">
                      <a16:colId xmlns:a16="http://schemas.microsoft.com/office/drawing/2014/main" val="1557747000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702627087"/>
                    </a:ext>
                  </a:extLst>
                </a:gridCol>
                <a:gridCol w="3450771">
                  <a:extLst>
                    <a:ext uri="{9D8B030D-6E8A-4147-A177-3AD203B41FA5}">
                      <a16:colId xmlns:a16="http://schemas.microsoft.com/office/drawing/2014/main" val="2375981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28494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36951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N= 39557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420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458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A9F7D-4442-EFD3-CD95-6C3763611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111C7-30C9-2464-9333-C97A86070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Overall Satisfaction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22277522-BFC0-3678-A7D2-E277A0476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B1CD65F-969C-8EBF-48AC-D4CEF74A9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886126"/>
              </p:ext>
            </p:extLst>
          </p:nvPr>
        </p:nvGraphicFramePr>
        <p:xfrm>
          <a:off x="181084" y="2899148"/>
          <a:ext cx="11829831" cy="25622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20838">
                  <a:extLst>
                    <a:ext uri="{9D8B030D-6E8A-4147-A177-3AD203B41FA5}">
                      <a16:colId xmlns:a16="http://schemas.microsoft.com/office/drawing/2014/main" val="282326223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189722374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4023163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0765279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43948365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8671021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579039967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152888520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03214302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285887698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3627583756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7876745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925792401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53853103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939561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519987888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1259952729"/>
                    </a:ext>
                  </a:extLst>
                </a:gridCol>
                <a:gridCol w="600529">
                  <a:extLst>
                    <a:ext uri="{9D8B030D-6E8A-4147-A177-3AD203B41FA5}">
                      <a16:colId xmlns:a16="http://schemas.microsoft.com/office/drawing/2014/main" val="4254400825"/>
                    </a:ext>
                  </a:extLst>
                </a:gridCol>
              </a:tblGrid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Organisation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D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E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G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H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I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J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M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N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O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R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V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04278988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1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87%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94%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82%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83%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92%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96%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73%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88%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78%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690951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94%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93%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82%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81%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84%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79%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837137"/>
                  </a:ext>
                </a:extLst>
              </a:tr>
              <a:tr h="64056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Wave 3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90%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87%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92%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77%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94%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76%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86%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86%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82%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78%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454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044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A55FF-A403-5D68-CC30-53FA062E7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74126-8EFA-789A-C69D-5C521FED6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Overall Satisfaction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DF703689-C15E-B97B-8809-D68EB6B7E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85B097B-5A10-F7D8-A82F-3A66DF0D42B3}"/>
              </a:ext>
            </a:extLst>
          </p:cNvPr>
          <p:cNvSpPr txBox="1"/>
          <p:nvPr/>
        </p:nvSpPr>
        <p:spPr>
          <a:xfrm rot="16200000">
            <a:off x="-967271" y="3667657"/>
            <a:ext cx="2813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E84D2C"/>
                </a:solidFill>
              </a:rPr>
              <a:t>% of respondents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211AB57-11E3-249A-5560-E94BB601AC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361450"/>
              </p:ext>
            </p:extLst>
          </p:nvPr>
        </p:nvGraphicFramePr>
        <p:xfrm>
          <a:off x="781276" y="1350589"/>
          <a:ext cx="10629447" cy="4924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0BD24761-86FA-4D70-04E7-1FAC2912FADF}"/>
              </a:ext>
            </a:extLst>
          </p:cNvPr>
          <p:cNvGrpSpPr/>
          <p:nvPr/>
        </p:nvGrpSpPr>
        <p:grpSpPr>
          <a:xfrm>
            <a:off x="1446027" y="6247319"/>
            <a:ext cx="9299943" cy="397478"/>
            <a:chOff x="1446027" y="6247319"/>
            <a:chExt cx="9299943" cy="397478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D2D2520-EEC6-78D4-A4B0-098E93189FD7}"/>
                </a:ext>
              </a:extLst>
            </p:cNvPr>
            <p:cNvSpPr txBox="1"/>
            <p:nvPr/>
          </p:nvSpPr>
          <p:spPr>
            <a:xfrm>
              <a:off x="1446027" y="6247319"/>
              <a:ext cx="14672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E84D2C"/>
                  </a:solidFill>
                </a:rPr>
                <a:t>Wave 1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9D151F4-33EE-7DDB-8E87-A8358E7C002F}"/>
                </a:ext>
              </a:extLst>
            </p:cNvPr>
            <p:cNvGrpSpPr/>
            <p:nvPr/>
          </p:nvGrpSpPr>
          <p:grpSpPr>
            <a:xfrm>
              <a:off x="5362352" y="6275465"/>
              <a:ext cx="5383618" cy="369332"/>
              <a:chOff x="5362352" y="6275465"/>
              <a:chExt cx="5383618" cy="369332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B834586-5417-3629-BBEA-0630FAEBF748}"/>
                  </a:ext>
                </a:extLst>
              </p:cNvPr>
              <p:cNvSpPr txBox="1"/>
              <p:nvPr/>
            </p:nvSpPr>
            <p:spPr>
              <a:xfrm>
                <a:off x="5362352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2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AD5898E-E8DD-15FB-1E55-A09D6A540B4F}"/>
                  </a:ext>
                </a:extLst>
              </p:cNvPr>
              <p:cNvSpPr txBox="1"/>
              <p:nvPr/>
            </p:nvSpPr>
            <p:spPr>
              <a:xfrm>
                <a:off x="9278677" y="6275465"/>
                <a:ext cx="1467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E84D2C"/>
                    </a:solidFill>
                  </a:rPr>
                  <a:t>Wave 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33795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91DDC-BF8D-C703-0F81-27523322F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C27-8DC8-74D3-43F6-14315FCF5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  <a:ea typeface="Source Sans Pro Light" panose="020B0403030403020204" pitchFamily="34" charset="0"/>
              </a:rPr>
              <a:t>Overall Satisfaction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0774A-A03D-A50D-B7D5-9FA71FBEE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E84D2C"/>
                </a:solidFill>
                <a:latin typeface="Gill Sans MT" panose="020B0502020104020203" pitchFamily="34" charset="0"/>
              </a:rPr>
              <a:t>Theme Findings:</a:t>
            </a:r>
          </a:p>
          <a:p>
            <a:r>
              <a:rPr lang="en-GB" dirty="0">
                <a:latin typeface="Gill Sans MT" panose="020B0502020104020203" pitchFamily="34" charset="0"/>
              </a:rPr>
              <a:t>Overall satisfaction is high across all organisations, and is close to – albeit slightly below – the benchmark for the sector as a whole.</a:t>
            </a:r>
          </a:p>
          <a:p>
            <a:r>
              <a:rPr lang="en-GB" dirty="0">
                <a:latin typeface="Gill Sans MT" panose="020B0502020104020203" pitchFamily="34" charset="0"/>
              </a:rPr>
              <a:t>There is variation between organisations in the sample in each wave, with the majority having lower satisfaction than the sector benchmark.</a:t>
            </a:r>
          </a:p>
          <a:p>
            <a:r>
              <a:rPr lang="en-GB" dirty="0">
                <a:latin typeface="Gill Sans MT" panose="020B0502020104020203" pitchFamily="34" charset="0"/>
              </a:rPr>
              <a:t>The two organisations who saw big differences between waves had substantially different numbers of responses for the different waves, which may explain these differences.</a:t>
            </a:r>
          </a:p>
        </p:txBody>
      </p:sp>
      <p:pic>
        <p:nvPicPr>
          <p:cNvPr id="5" name="Picture 10" descr="Shaping the Future with Volunteering – Matt Hyde">
            <a:extLst>
              <a:ext uri="{FF2B5EF4-FFF2-40B4-BE49-F238E27FC236}">
                <a16:creationId xmlns:a16="http://schemas.microsoft.com/office/drawing/2014/main" id="{BE720C50-ECA3-7F64-CCE3-2CFD0D8810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8359" y="11484"/>
            <a:ext cx="2033641" cy="13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839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2142</Words>
  <Application>Microsoft Office PowerPoint</Application>
  <PresentationFormat>Widescreen</PresentationFormat>
  <Paragraphs>849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Aptos</vt:lpstr>
      <vt:lpstr>Aptos Display</vt:lpstr>
      <vt:lpstr>Arial</vt:lpstr>
      <vt:lpstr>Gill Sans MT</vt:lpstr>
      <vt:lpstr>Office Theme</vt:lpstr>
      <vt:lpstr>Trends in Volunteer Satisfaction, 2023-25</vt:lpstr>
      <vt:lpstr>Overview</vt:lpstr>
      <vt:lpstr>Overview</vt:lpstr>
      <vt:lpstr>Overview</vt:lpstr>
      <vt:lpstr>Overall Satisfaction</vt:lpstr>
      <vt:lpstr>Overall Satisfaction</vt:lpstr>
      <vt:lpstr>Overall Satisfaction</vt:lpstr>
      <vt:lpstr>Overall Satisfaction</vt:lpstr>
      <vt:lpstr>Overall Satisfaction</vt:lpstr>
      <vt:lpstr>Flexibility</vt:lpstr>
      <vt:lpstr>Flexibility</vt:lpstr>
      <vt:lpstr>Flexibility</vt:lpstr>
      <vt:lpstr>Flexibility</vt:lpstr>
      <vt:lpstr>Flexibility</vt:lpstr>
      <vt:lpstr>Feeling Listened To</vt:lpstr>
      <vt:lpstr>Feeling Listened To</vt:lpstr>
      <vt:lpstr>Feeling Listened To</vt:lpstr>
      <vt:lpstr>Feeling Listened To</vt:lpstr>
      <vt:lpstr>Feeling Listened To</vt:lpstr>
      <vt:lpstr>Training</vt:lpstr>
      <vt:lpstr>Training</vt:lpstr>
      <vt:lpstr>Training</vt:lpstr>
      <vt:lpstr>Training</vt:lpstr>
      <vt:lpstr>Training</vt:lpstr>
      <vt:lpstr>Skills and Knowledge</vt:lpstr>
      <vt:lpstr>Skills and Knowledge</vt:lpstr>
      <vt:lpstr>Skills and Knowledge</vt:lpstr>
      <vt:lpstr>Skills and Knowledge</vt:lpstr>
      <vt:lpstr>Skills and Knowledge</vt:lpstr>
      <vt:lpstr>Communication</vt:lpstr>
      <vt:lpstr>Communication</vt:lpstr>
      <vt:lpstr>Communication</vt:lpstr>
      <vt:lpstr>Communication</vt:lpstr>
      <vt:lpstr>Communication</vt:lpstr>
      <vt:lpstr>Well-Being</vt:lpstr>
      <vt:lpstr>Well-Being</vt:lpstr>
      <vt:lpstr>Well-Being</vt:lpstr>
      <vt:lpstr>Well-Being</vt:lpstr>
      <vt:lpstr>Well-Being</vt:lpstr>
      <vt:lpstr>Reflections</vt:lpstr>
      <vt:lpstr>Future Surveys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Eddy Hogg</dc:creator>
  <cp:lastModifiedBy>Jez Hughes</cp:lastModifiedBy>
  <cp:revision>20</cp:revision>
  <dcterms:created xsi:type="dcterms:W3CDTF">2025-05-20T10:44:08Z</dcterms:created>
  <dcterms:modified xsi:type="dcterms:W3CDTF">2025-06-26T14:45:02Z</dcterms:modified>
</cp:coreProperties>
</file>